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14"/>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x="9144000" cy="5143500" type="screen16x9"/>
  <p:notesSz cx="6858000" cy="9144000"/>
  <p:embeddedFontLst>
    <p:embeddedFont>
      <p:font typeface="Montserrat" panose="00000500000000000000" pitchFamily="2" charset="0"/>
      <p:regular r:id="rId15"/>
      <p:bold r:id="rId16"/>
      <p:italic r:id="rId17"/>
      <p:boldItalic r:id="rId18"/>
    </p:embeddedFont>
    <p:embeddedFont>
      <p:font typeface="Montserrat SemiBold" panose="00000700000000000000" pitchFamily="2" charset="0"/>
      <p:regular r:id="rId19"/>
      <p:bold r:id="rId20"/>
      <p:italic r:id="rId21"/>
      <p:boldItalic r:id="rId22"/>
    </p:embeddedFont>
    <p:embeddedFont>
      <p:font typeface="Oswald" panose="00000500000000000000" pitchFamily="2" charset="0"/>
      <p:regular r:id="rId23"/>
      <p:bold r:id="rId24"/>
    </p:embeddedFont>
    <p:embeddedFont>
      <p:font typeface="Ubuntu" panose="020B0504030602030204" pitchFamily="34" charset="0"/>
      <p:regular r:id="rId25"/>
      <p:bold r:id="rId26"/>
      <p:italic r:id="rId27"/>
      <p:boldItalic r:id="rId28"/>
    </p:embeddedFont>
    <p:embeddedFont>
      <p:font typeface="Ubuntu Medium" panose="020B060403060203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6.xml"/></Relationships>
</file>

<file path=ppt/media/image1.png>
</file>

<file path=ppt/media/image10.jpg>
</file>

<file path=ppt/media/image11.png>
</file>

<file path=ppt/media/image12.jpg>
</file>

<file path=ppt/media/image13.jpg>
</file>

<file path=ppt/media/image14.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faf2ae52b4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2faf2ae52b4_1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SzPts val="1100"/>
              <a:buNone/>
            </a:pPr>
            <a:endParaRPr sz="17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2c62f9fe56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202" name="Google Shape;202;g32c62f9fe56_0_1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g32c62f9fe56_0_13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faf2ae52b4_1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g2faf2ae52b4_1_1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SzPts val="1100"/>
              <a:buNone/>
            </a:pPr>
            <a:r>
              <a:rPr lang="en-GB" sz="1200">
                <a:solidFill>
                  <a:schemeClr val="dk1"/>
                </a:solidFill>
                <a:latin typeface="Times New Roman"/>
                <a:ea typeface="Times New Roman"/>
                <a:cs typeface="Times New Roman"/>
                <a:sym typeface="Times New Roman"/>
              </a:rPr>
              <a:t>“</a:t>
            </a:r>
            <a:r>
              <a:rPr lang="en-GB" sz="1200" b="1">
                <a:solidFill>
                  <a:schemeClr val="dk1"/>
                </a:solidFill>
                <a:latin typeface="Times New Roman"/>
                <a:ea typeface="Times New Roman"/>
                <a:cs typeface="Times New Roman"/>
                <a:sym typeface="Times New Roman"/>
              </a:rPr>
              <a:t>Thank you</a:t>
            </a:r>
            <a:r>
              <a:rPr lang="en-GB" sz="1200">
                <a:solidFill>
                  <a:schemeClr val="dk1"/>
                </a:solidFill>
                <a:latin typeface="Times New Roman"/>
                <a:ea typeface="Times New Roman"/>
                <a:cs typeface="Times New Roman"/>
                <a:sym typeface="Times New Roman"/>
              </a:rPr>
              <a:t> for your time and consideration. We believe that with your support, we can transform the future of communication and mobility.”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faf2ae52b4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g2faf2ae52b4_1_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SzPts val="1100"/>
              <a:buNone/>
            </a:pPr>
            <a:endParaRPr sz="2200">
              <a:solidFill>
                <a:srgbClr val="595959"/>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faf1d52ff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faf1d52ff7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6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faf1d52ff7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2faf1d52ff7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SzPts val="1100"/>
              <a:buNone/>
            </a:pPr>
            <a:endParaRPr sz="15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07bc6edb99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6" name="Google Shape;146;g307bc6edb99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2c62f9fe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5" name="Google Shape;155;g32c62f9fe5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32c62f9fe56_0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2c62f9fe56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68" name="Google Shape;168;g32c62f9fe56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g32c62f9fe56_0_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07bc6edb99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307bc6edb99_0_1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sz="1200">
                <a:solidFill>
                  <a:schemeClr val="dk1"/>
                </a:solidFill>
                <a:latin typeface="Times New Roman"/>
                <a:ea typeface="Times New Roman"/>
                <a:cs typeface="Times New Roman"/>
                <a:sym typeface="Times New Roman"/>
              </a:rPr>
              <a:t>Our device is a versatile solution with far-reaching applications. First, it empowers individuals with speech impairments, enabling </a:t>
            </a:r>
            <a:r>
              <a:rPr lang="en-GB" sz="1200" b="1">
                <a:solidFill>
                  <a:schemeClr val="dk1"/>
                </a:solidFill>
                <a:latin typeface="Times New Roman"/>
                <a:ea typeface="Times New Roman"/>
                <a:cs typeface="Times New Roman"/>
                <a:sym typeface="Times New Roman"/>
              </a:rPr>
              <a:t>real-time communication</a:t>
            </a:r>
            <a:r>
              <a:rPr lang="en-GB" sz="1200">
                <a:solidFill>
                  <a:schemeClr val="dk1"/>
                </a:solidFill>
                <a:latin typeface="Times New Roman"/>
                <a:ea typeface="Times New Roman"/>
                <a:cs typeface="Times New Roman"/>
                <a:sym typeface="Times New Roman"/>
              </a:rPr>
              <a:t> through simple gestures. In the world of prosthetics, it provides precise control of prosthetic hands, allowing users to </a:t>
            </a:r>
            <a:r>
              <a:rPr lang="en-GB" sz="1200" b="1">
                <a:solidFill>
                  <a:schemeClr val="dk1"/>
                </a:solidFill>
                <a:latin typeface="Times New Roman"/>
                <a:ea typeface="Times New Roman"/>
                <a:cs typeface="Times New Roman"/>
                <a:sym typeface="Times New Roman"/>
              </a:rPr>
              <a:t>regain independence</a:t>
            </a:r>
            <a:r>
              <a:rPr lang="en-GB" sz="1200">
                <a:solidFill>
                  <a:schemeClr val="dk1"/>
                </a:solidFill>
                <a:latin typeface="Times New Roman"/>
                <a:ea typeface="Times New Roman"/>
                <a:cs typeface="Times New Roman"/>
                <a:sym typeface="Times New Roman"/>
              </a:rPr>
              <a:t> in tasks that current solutions can’t handle. Beyond healthcare, our device can revolutionize </a:t>
            </a:r>
            <a:r>
              <a:rPr lang="en-GB" sz="1200" b="1">
                <a:solidFill>
                  <a:schemeClr val="dk1"/>
                </a:solidFill>
                <a:latin typeface="Times New Roman"/>
                <a:ea typeface="Times New Roman"/>
                <a:cs typeface="Times New Roman"/>
                <a:sym typeface="Times New Roman"/>
              </a:rPr>
              <a:t>Virtual Reality and gaming</a:t>
            </a:r>
            <a:r>
              <a:rPr lang="en-GB" sz="1200">
                <a:solidFill>
                  <a:schemeClr val="dk1"/>
                </a:solidFill>
                <a:latin typeface="Times New Roman"/>
                <a:ea typeface="Times New Roman"/>
                <a:cs typeface="Times New Roman"/>
                <a:sym typeface="Times New Roman"/>
              </a:rPr>
              <a:t>, replacing traditional input devices and providing a more immersive experience. From healthcare to tech, this innovation is ready to redefine how people interact with the world.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2c62f9fe56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88" name="Google Shape;188;g32c62f9fe56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g32c62f9fe56_0_4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700"/>
              <a:buFont typeface="Arial"/>
              <a:buNone/>
            </a:pPr>
            <a:endParaRPr sz="7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Left_Blank">
  <p:cSld name="Left_Blank">
    <p:spTree>
      <p:nvGrpSpPr>
        <p:cNvPr id="1" name="Shape 9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6"/>
        <p:cNvGrpSpPr/>
        <p:nvPr/>
      </p:nvGrpSpPr>
      <p:grpSpPr>
        <a:xfrm>
          <a:off x="0" y="0"/>
          <a:ext cx="0" cy="0"/>
          <a:chOff x="0" y="0"/>
          <a:chExt cx="0" cy="0"/>
        </a:xfrm>
      </p:grpSpPr>
      <p:sp>
        <p:nvSpPr>
          <p:cNvPr id="97" name="Google Shape;97;p26"/>
          <p:cNvSpPr txBox="1">
            <a:spLocks noGrp="1"/>
          </p:cNvSpPr>
          <p:nvPr>
            <p:ph type="title"/>
          </p:nvPr>
        </p:nvSpPr>
        <p:spPr>
          <a:xfrm>
            <a:off x="457200" y="-35719"/>
            <a:ext cx="8229600" cy="857400"/>
          </a:xfrm>
          <a:prstGeom prst="rect">
            <a:avLst/>
          </a:prstGeom>
          <a:noFill/>
          <a:ln>
            <a:noFill/>
          </a:ln>
        </p:spPr>
        <p:txBody>
          <a:bodyPr spcFirstLastPara="1" wrap="square" lIns="68575" tIns="34275" rIns="68575" bIns="34275" anchor="ctr" anchorCtr="0">
            <a:norm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98" name="Google Shape;98;p26"/>
          <p:cNvSpPr txBox="1">
            <a:spLocks noGrp="1"/>
          </p:cNvSpPr>
          <p:nvPr>
            <p:ph type="body" idx="1"/>
          </p:nvPr>
        </p:nvSpPr>
        <p:spPr>
          <a:xfrm>
            <a:off x="457200" y="821531"/>
            <a:ext cx="8229600" cy="3773100"/>
          </a:xfrm>
          <a:prstGeom prst="rect">
            <a:avLst/>
          </a:prstGeom>
          <a:noFill/>
          <a:ln>
            <a:noFill/>
          </a:ln>
        </p:spPr>
        <p:txBody>
          <a:bodyPr spcFirstLastPara="1" wrap="square" lIns="68575" tIns="34275" rIns="68575" bIns="34275" anchor="t" anchorCtr="0">
            <a:normAutofit/>
          </a:bodyPr>
          <a:lstStyle>
            <a:lvl1pPr marL="457200" lvl="0" indent="-317500" algn="l">
              <a:spcBef>
                <a:spcPts val="300"/>
              </a:spcBef>
              <a:spcAft>
                <a:spcPts val="0"/>
              </a:spcAft>
              <a:buClr>
                <a:schemeClr val="dk1"/>
              </a:buClr>
              <a:buSzPts val="1400"/>
              <a:buChar char="●"/>
              <a:defRPr/>
            </a:lvl1pPr>
            <a:lvl2pPr marL="914400" lvl="1" indent="-317500" algn="l">
              <a:spcBef>
                <a:spcPts val="300"/>
              </a:spcBef>
              <a:spcAft>
                <a:spcPts val="0"/>
              </a:spcAft>
              <a:buClr>
                <a:schemeClr val="dk1"/>
              </a:buClr>
              <a:buSzPts val="1400"/>
              <a:buChar char="○"/>
              <a:defRPr/>
            </a:lvl2pPr>
            <a:lvl3pPr marL="1371600" lvl="2" indent="-317500" algn="l">
              <a:spcBef>
                <a:spcPts val="300"/>
              </a:spcBef>
              <a:spcAft>
                <a:spcPts val="0"/>
              </a:spcAft>
              <a:buClr>
                <a:schemeClr val="dk1"/>
              </a:buClr>
              <a:buSzPts val="1400"/>
              <a:buChar char="■"/>
              <a:defRPr/>
            </a:lvl3pPr>
            <a:lvl4pPr marL="1828800" lvl="3" indent="-317500" algn="l">
              <a:spcBef>
                <a:spcPts val="300"/>
              </a:spcBef>
              <a:spcAft>
                <a:spcPts val="0"/>
              </a:spcAft>
              <a:buClr>
                <a:schemeClr val="dk1"/>
              </a:buClr>
              <a:buSzPts val="1400"/>
              <a:buChar char="●"/>
              <a:defRPr/>
            </a:lvl4pPr>
            <a:lvl5pPr marL="2286000" lvl="4" indent="-317500" algn="l">
              <a:spcBef>
                <a:spcPts val="300"/>
              </a:spcBef>
              <a:spcAft>
                <a:spcPts val="0"/>
              </a:spcAft>
              <a:buClr>
                <a:schemeClr val="dk1"/>
              </a:buClr>
              <a:buSzPts val="1400"/>
              <a:buChar char="○"/>
              <a:defRPr/>
            </a:lvl5pPr>
            <a:lvl6pPr marL="2743200" lvl="5" indent="-317500" algn="l">
              <a:spcBef>
                <a:spcPts val="300"/>
              </a:spcBef>
              <a:spcAft>
                <a:spcPts val="0"/>
              </a:spcAft>
              <a:buClr>
                <a:schemeClr val="dk1"/>
              </a:buClr>
              <a:buSzPts val="1400"/>
              <a:buChar char="■"/>
              <a:defRPr/>
            </a:lvl6pPr>
            <a:lvl7pPr marL="3200400" lvl="6" indent="-317500" algn="l">
              <a:spcBef>
                <a:spcPts val="300"/>
              </a:spcBef>
              <a:spcAft>
                <a:spcPts val="0"/>
              </a:spcAft>
              <a:buClr>
                <a:schemeClr val="dk1"/>
              </a:buClr>
              <a:buSzPts val="1400"/>
              <a:buChar char="●"/>
              <a:defRPr/>
            </a:lvl7pPr>
            <a:lvl8pPr marL="3657600" lvl="7" indent="-317500" algn="l">
              <a:spcBef>
                <a:spcPts val="300"/>
              </a:spcBef>
              <a:spcAft>
                <a:spcPts val="0"/>
              </a:spcAft>
              <a:buClr>
                <a:schemeClr val="dk1"/>
              </a:buClr>
              <a:buSzPts val="1400"/>
              <a:buChar char="○"/>
              <a:defRPr/>
            </a:lvl8pPr>
            <a:lvl9pPr marL="4114800" lvl="8" indent="-317500" algn="l">
              <a:spcBef>
                <a:spcPts val="300"/>
              </a:spcBef>
              <a:spcAft>
                <a:spcPts val="0"/>
              </a:spcAft>
              <a:buClr>
                <a:schemeClr val="dk1"/>
              </a:buClr>
              <a:buSzPts val="1400"/>
              <a:buChar char="■"/>
              <a:defRPr/>
            </a:lvl9pPr>
          </a:lstStyle>
          <a:p>
            <a:endParaRPr/>
          </a:p>
        </p:txBody>
      </p:sp>
      <p:sp>
        <p:nvSpPr>
          <p:cNvPr id="99" name="Google Shape;99;p26"/>
          <p:cNvSpPr txBox="1">
            <a:spLocks noGrp="1"/>
          </p:cNvSpPr>
          <p:nvPr>
            <p:ph type="dt" idx="10"/>
          </p:nvPr>
        </p:nvSpPr>
        <p:spPr>
          <a:xfrm>
            <a:off x="457200" y="4767265"/>
            <a:ext cx="2133600" cy="2739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6"/>
          <p:cNvSpPr txBox="1">
            <a:spLocks noGrp="1"/>
          </p:cNvSpPr>
          <p:nvPr>
            <p:ph type="ftr" idx="11"/>
          </p:nvPr>
        </p:nvSpPr>
        <p:spPr>
          <a:xfrm>
            <a:off x="3124200" y="4767265"/>
            <a:ext cx="2895600" cy="2739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6"/>
          <p:cNvSpPr txBox="1">
            <a:spLocks noGrp="1"/>
          </p:cNvSpPr>
          <p:nvPr>
            <p:ph type="sldNum" idx="12"/>
          </p:nvPr>
        </p:nvSpPr>
        <p:spPr>
          <a:xfrm>
            <a:off x="6553200" y="4767265"/>
            <a:ext cx="2133600" cy="273900"/>
          </a:xfrm>
          <a:prstGeom prst="rect">
            <a:avLst/>
          </a:prstGeom>
          <a:noFill/>
          <a:ln>
            <a:noFill/>
          </a:ln>
        </p:spPr>
        <p:txBody>
          <a:bodyPr spcFirstLastPara="1" wrap="square" lIns="68575" tIns="34275" rIns="68575" bIns="34275" anchor="ctr" anchorCtr="0">
            <a:normAutofit/>
          </a:bodyPr>
          <a:lstStyle>
            <a:lvl1pPr marL="0" lvl="0" indent="0" algn="r">
              <a:spcBef>
                <a:spcPts val="0"/>
              </a:spcBef>
              <a:spcAft>
                <a:spcPts val="0"/>
              </a:spcAft>
              <a:buNone/>
              <a:defRPr sz="900" b="0" i="0" u="none" strike="noStrike" cap="none">
                <a:solidFill>
                  <a:srgbClr val="898989"/>
                </a:solidFill>
                <a:latin typeface="Oswald"/>
                <a:ea typeface="Oswald"/>
                <a:cs typeface="Oswald"/>
                <a:sym typeface="Oswald"/>
              </a:defRPr>
            </a:lvl1pPr>
            <a:lvl2pPr marL="0" lvl="1" indent="0" algn="r">
              <a:spcBef>
                <a:spcPts val="0"/>
              </a:spcBef>
              <a:spcAft>
                <a:spcPts val="0"/>
              </a:spcAft>
              <a:buNone/>
              <a:defRPr sz="900" b="0" i="0" u="none" strike="noStrike" cap="none">
                <a:solidFill>
                  <a:srgbClr val="898989"/>
                </a:solidFill>
                <a:latin typeface="Oswald"/>
                <a:ea typeface="Oswald"/>
                <a:cs typeface="Oswald"/>
                <a:sym typeface="Oswald"/>
              </a:defRPr>
            </a:lvl2pPr>
            <a:lvl3pPr marL="0" lvl="2" indent="0" algn="r">
              <a:spcBef>
                <a:spcPts val="0"/>
              </a:spcBef>
              <a:spcAft>
                <a:spcPts val="0"/>
              </a:spcAft>
              <a:buNone/>
              <a:defRPr sz="900" b="0" i="0" u="none" strike="noStrike" cap="none">
                <a:solidFill>
                  <a:srgbClr val="898989"/>
                </a:solidFill>
                <a:latin typeface="Oswald"/>
                <a:ea typeface="Oswald"/>
                <a:cs typeface="Oswald"/>
                <a:sym typeface="Oswald"/>
              </a:defRPr>
            </a:lvl3pPr>
            <a:lvl4pPr marL="0" lvl="3" indent="0" algn="r">
              <a:spcBef>
                <a:spcPts val="0"/>
              </a:spcBef>
              <a:spcAft>
                <a:spcPts val="0"/>
              </a:spcAft>
              <a:buNone/>
              <a:defRPr sz="900" b="0" i="0" u="none" strike="noStrike" cap="none">
                <a:solidFill>
                  <a:srgbClr val="898989"/>
                </a:solidFill>
                <a:latin typeface="Oswald"/>
                <a:ea typeface="Oswald"/>
                <a:cs typeface="Oswald"/>
                <a:sym typeface="Oswald"/>
              </a:defRPr>
            </a:lvl4pPr>
            <a:lvl5pPr marL="0" lvl="4" indent="0" algn="r">
              <a:spcBef>
                <a:spcPts val="0"/>
              </a:spcBef>
              <a:spcAft>
                <a:spcPts val="0"/>
              </a:spcAft>
              <a:buNone/>
              <a:defRPr sz="900" b="0" i="0" u="none" strike="noStrike" cap="none">
                <a:solidFill>
                  <a:srgbClr val="898989"/>
                </a:solidFill>
                <a:latin typeface="Oswald"/>
                <a:ea typeface="Oswald"/>
                <a:cs typeface="Oswald"/>
                <a:sym typeface="Oswald"/>
              </a:defRPr>
            </a:lvl5pPr>
            <a:lvl6pPr marL="0" lvl="5" indent="0" algn="r">
              <a:spcBef>
                <a:spcPts val="0"/>
              </a:spcBef>
              <a:spcAft>
                <a:spcPts val="0"/>
              </a:spcAft>
              <a:buNone/>
              <a:defRPr sz="900" b="0" i="0" u="none" strike="noStrike" cap="none">
                <a:solidFill>
                  <a:srgbClr val="898989"/>
                </a:solidFill>
                <a:latin typeface="Oswald"/>
                <a:ea typeface="Oswald"/>
                <a:cs typeface="Oswald"/>
                <a:sym typeface="Oswald"/>
              </a:defRPr>
            </a:lvl6pPr>
            <a:lvl7pPr marL="0" lvl="6" indent="0" algn="r">
              <a:spcBef>
                <a:spcPts val="0"/>
              </a:spcBef>
              <a:spcAft>
                <a:spcPts val="0"/>
              </a:spcAft>
              <a:buNone/>
              <a:defRPr sz="900" b="0" i="0" u="none" strike="noStrike" cap="none">
                <a:solidFill>
                  <a:srgbClr val="898989"/>
                </a:solidFill>
                <a:latin typeface="Oswald"/>
                <a:ea typeface="Oswald"/>
                <a:cs typeface="Oswald"/>
                <a:sym typeface="Oswald"/>
              </a:defRPr>
            </a:lvl7pPr>
            <a:lvl8pPr marL="0" lvl="7" indent="0" algn="r">
              <a:spcBef>
                <a:spcPts val="0"/>
              </a:spcBef>
              <a:spcAft>
                <a:spcPts val="0"/>
              </a:spcAft>
              <a:buNone/>
              <a:defRPr sz="900" b="0" i="0" u="none" strike="noStrike" cap="none">
                <a:solidFill>
                  <a:srgbClr val="898989"/>
                </a:solidFill>
                <a:latin typeface="Oswald"/>
                <a:ea typeface="Oswald"/>
                <a:cs typeface="Oswald"/>
                <a:sym typeface="Oswald"/>
              </a:defRPr>
            </a:lvl8pPr>
            <a:lvl9pPr marL="0" lvl="8" indent="0" algn="r">
              <a:spcBef>
                <a:spcPts val="0"/>
              </a:spcBef>
              <a:spcAft>
                <a:spcPts val="0"/>
              </a:spcAft>
              <a:buNone/>
              <a:defRPr sz="900" b="0" i="0" u="none" strike="noStrike" cap="none">
                <a:solidFill>
                  <a:srgbClr val="898989"/>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4.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27"/>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07" name="Google Shape;107;p27"/>
          <p:cNvSpPr txBox="1"/>
          <p:nvPr/>
        </p:nvSpPr>
        <p:spPr>
          <a:xfrm>
            <a:off x="2151325" y="2821585"/>
            <a:ext cx="4739100" cy="400200"/>
          </a:xfrm>
          <a:prstGeom prst="rect">
            <a:avLst/>
          </a:prstGeom>
          <a:noFill/>
          <a:ln>
            <a:noFill/>
          </a:ln>
        </p:spPr>
        <p:txBody>
          <a:bodyPr spcFirstLastPara="1" wrap="square" lIns="45725" tIns="45725" rIns="45725" bIns="45725" anchor="t" anchorCtr="0">
            <a:spAutoFit/>
          </a:bodyPr>
          <a:lstStyle/>
          <a:p>
            <a:pPr marL="0" marR="0" lvl="0" indent="0" algn="ctr" rtl="0">
              <a:lnSpc>
                <a:spcPct val="100000"/>
              </a:lnSpc>
              <a:spcBef>
                <a:spcPts val="0"/>
              </a:spcBef>
              <a:spcAft>
                <a:spcPts val="0"/>
              </a:spcAft>
              <a:buNone/>
            </a:pPr>
            <a:r>
              <a:rPr lang="en-GB" sz="2000" b="1" i="0" u="none" strike="noStrike" cap="none">
                <a:solidFill>
                  <a:schemeClr val="dk1"/>
                </a:solidFill>
                <a:latin typeface="Arial"/>
                <a:ea typeface="Arial"/>
                <a:cs typeface="Arial"/>
                <a:sym typeface="Arial"/>
              </a:rPr>
              <a:t>Team Name: </a:t>
            </a:r>
            <a:r>
              <a:rPr lang="en-GB" sz="2000" b="1">
                <a:solidFill>
                  <a:schemeClr val="dk1"/>
                </a:solidFill>
              </a:rPr>
              <a:t>Roten.X</a:t>
            </a:r>
            <a:endParaRPr sz="2000" b="0" i="0" u="none" strike="noStrike" cap="none">
              <a:solidFill>
                <a:schemeClr val="dk1"/>
              </a:solidFill>
              <a:latin typeface="Arial"/>
              <a:ea typeface="Arial"/>
              <a:cs typeface="Arial"/>
              <a:sym typeface="Arial"/>
            </a:endParaRPr>
          </a:p>
        </p:txBody>
      </p:sp>
      <p:sp>
        <p:nvSpPr>
          <p:cNvPr id="108" name="Google Shape;108;p27"/>
          <p:cNvSpPr txBox="1"/>
          <p:nvPr/>
        </p:nvSpPr>
        <p:spPr>
          <a:xfrm>
            <a:off x="2122075" y="3367780"/>
            <a:ext cx="4739100" cy="400200"/>
          </a:xfrm>
          <a:prstGeom prst="rect">
            <a:avLst/>
          </a:prstGeom>
          <a:noFill/>
          <a:ln>
            <a:noFill/>
          </a:ln>
        </p:spPr>
        <p:txBody>
          <a:bodyPr spcFirstLastPara="1" wrap="square" lIns="45725" tIns="45725" rIns="45725" bIns="45725" anchor="t" anchorCtr="0">
            <a:spAutoFit/>
          </a:bodyPr>
          <a:lstStyle/>
          <a:p>
            <a:pPr marL="0" marR="0" lvl="0" indent="0" algn="ctr" rtl="0">
              <a:lnSpc>
                <a:spcPct val="100000"/>
              </a:lnSpc>
              <a:spcBef>
                <a:spcPts val="0"/>
              </a:spcBef>
              <a:spcAft>
                <a:spcPts val="0"/>
              </a:spcAft>
              <a:buNone/>
            </a:pPr>
            <a:r>
              <a:rPr lang="en-GB" sz="2000" b="1" i="0" u="none" strike="noStrike" cap="none">
                <a:solidFill>
                  <a:schemeClr val="dk1"/>
                </a:solidFill>
                <a:latin typeface="Arial"/>
                <a:ea typeface="Arial"/>
                <a:cs typeface="Arial"/>
                <a:sym typeface="Arial"/>
              </a:rPr>
              <a:t>Project Name: </a:t>
            </a:r>
            <a:r>
              <a:rPr lang="en-GB" sz="2000" b="1">
                <a:solidFill>
                  <a:schemeClr val="dk1"/>
                </a:solidFill>
              </a:rPr>
              <a:t>Mute Voice</a:t>
            </a:r>
            <a:endParaRPr sz="2000" b="0" i="0" u="none" strike="noStrike" cap="none">
              <a:solidFill>
                <a:schemeClr val="dk1"/>
              </a:solidFill>
              <a:latin typeface="Arial"/>
              <a:ea typeface="Arial"/>
              <a:cs typeface="Arial"/>
              <a:sym typeface="Arial"/>
            </a:endParaRPr>
          </a:p>
        </p:txBody>
      </p:sp>
      <p:sp>
        <p:nvSpPr>
          <p:cNvPr id="109" name="Google Shape;109;p27"/>
          <p:cNvSpPr/>
          <p:nvPr/>
        </p:nvSpPr>
        <p:spPr>
          <a:xfrm>
            <a:off x="0" y="34550"/>
            <a:ext cx="1995000" cy="857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0" name="Google Shape;110;p27"/>
          <p:cNvPicPr preferRelativeResize="0"/>
          <p:nvPr/>
        </p:nvPicPr>
        <p:blipFill>
          <a:blip r:embed="rId4">
            <a:alphaModFix/>
          </a:blip>
          <a:stretch>
            <a:fillRect/>
          </a:stretch>
        </p:blipFill>
        <p:spPr>
          <a:xfrm>
            <a:off x="3749837" y="1191975"/>
            <a:ext cx="1483600" cy="1483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6"/>
          <p:cNvSpPr txBox="1">
            <a:spLocks noGrp="1"/>
          </p:cNvSpPr>
          <p:nvPr>
            <p:ph type="title"/>
          </p:nvPr>
        </p:nvSpPr>
        <p:spPr>
          <a:xfrm>
            <a:off x="457200" y="-35723"/>
            <a:ext cx="8229600" cy="6054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en-GB" sz="2400" b="1">
                <a:solidFill>
                  <a:srgbClr val="727272"/>
                </a:solidFill>
                <a:latin typeface="Arial"/>
                <a:ea typeface="Arial"/>
                <a:cs typeface="Arial"/>
                <a:sym typeface="Arial"/>
              </a:rPr>
              <a:t>Team</a:t>
            </a:r>
            <a:endParaRPr sz="2400"/>
          </a:p>
        </p:txBody>
      </p:sp>
      <p:sp>
        <p:nvSpPr>
          <p:cNvPr id="206" name="Google Shape;206;p36"/>
          <p:cNvSpPr txBox="1">
            <a:spLocks noGrp="1"/>
          </p:cNvSpPr>
          <p:nvPr>
            <p:ph type="sldNum" idx="12"/>
          </p:nvPr>
        </p:nvSpPr>
        <p:spPr>
          <a:xfrm>
            <a:off x="6553200" y="4767265"/>
            <a:ext cx="21336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GB"/>
              <a:t>10</a:t>
            </a:fld>
            <a:endParaRPr/>
          </a:p>
        </p:txBody>
      </p:sp>
      <p:sp>
        <p:nvSpPr>
          <p:cNvPr id="207" name="Google Shape;207;p36"/>
          <p:cNvSpPr txBox="1"/>
          <p:nvPr/>
        </p:nvSpPr>
        <p:spPr>
          <a:xfrm>
            <a:off x="6172200" y="4881565"/>
            <a:ext cx="16002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900" b="1">
                <a:solidFill>
                  <a:schemeClr val="lt1"/>
                </a:solidFill>
                <a:latin typeface="Oswald"/>
                <a:ea typeface="Oswald"/>
                <a:cs typeface="Oswald"/>
                <a:sym typeface="Oswald"/>
              </a:rPr>
              <a:t>12</a:t>
            </a:r>
            <a:endParaRPr sz="1100"/>
          </a:p>
        </p:txBody>
      </p:sp>
      <p:sp>
        <p:nvSpPr>
          <p:cNvPr id="208" name="Google Shape;208;p36"/>
          <p:cNvSpPr txBox="1"/>
          <p:nvPr/>
        </p:nvSpPr>
        <p:spPr>
          <a:xfrm>
            <a:off x="1811253" y="2284269"/>
            <a:ext cx="2188500" cy="507841"/>
          </a:xfrm>
          <a:prstGeom prst="rect">
            <a:avLst/>
          </a:prstGeom>
          <a:noFill/>
          <a:ln>
            <a:noFill/>
          </a:ln>
        </p:spPr>
        <p:txBody>
          <a:bodyPr spcFirstLastPara="1" wrap="square" lIns="45725" tIns="45725" rIns="45725" bIns="45725" anchor="t" anchorCtr="0">
            <a:spAutoFit/>
          </a:bodyPr>
          <a:lstStyle/>
          <a:p>
            <a:pPr marL="0" marR="0" lvl="0" indent="0" algn="ctr" rtl="0">
              <a:lnSpc>
                <a:spcPct val="150000"/>
              </a:lnSpc>
              <a:spcBef>
                <a:spcPts val="0"/>
              </a:spcBef>
              <a:spcAft>
                <a:spcPts val="0"/>
              </a:spcAft>
              <a:buClr>
                <a:srgbClr val="000000"/>
              </a:buClr>
              <a:buSzPts val="700"/>
              <a:buFont typeface="Arial"/>
              <a:buNone/>
            </a:pPr>
            <a:r>
              <a:rPr lang="en-GB" sz="1800" b="0" i="0" u="none" strike="noStrike" cap="none" dirty="0">
                <a:solidFill>
                  <a:srgbClr val="000000"/>
                </a:solidFill>
                <a:latin typeface="Montserrat SemiBold"/>
                <a:ea typeface="Montserrat SemiBold"/>
                <a:cs typeface="Montserrat SemiBold"/>
                <a:sym typeface="Montserrat SemiBold"/>
              </a:rPr>
              <a:t>Anshit Mishra</a:t>
            </a:r>
            <a:endParaRPr sz="1800" b="0" i="0" u="none" strike="noStrike" cap="none" dirty="0">
              <a:solidFill>
                <a:srgbClr val="000000"/>
              </a:solidFill>
              <a:latin typeface="Montserrat SemiBold"/>
              <a:ea typeface="Montserrat SemiBold"/>
              <a:cs typeface="Montserrat SemiBold"/>
              <a:sym typeface="Montserrat SemiBold"/>
            </a:endParaRPr>
          </a:p>
        </p:txBody>
      </p:sp>
      <p:pic>
        <p:nvPicPr>
          <p:cNvPr id="209" name="Google Shape;209;p36"/>
          <p:cNvPicPr preferRelativeResize="0"/>
          <p:nvPr/>
        </p:nvPicPr>
        <p:blipFill rotWithShape="1">
          <a:blip r:embed="rId3">
            <a:alphaModFix/>
          </a:blip>
          <a:srcRect t="3908" b="3899"/>
          <a:stretch/>
        </p:blipFill>
        <p:spPr>
          <a:xfrm>
            <a:off x="2410402" y="1186547"/>
            <a:ext cx="984550" cy="1048436"/>
          </a:xfrm>
          <a:prstGeom prst="ellipse">
            <a:avLst/>
          </a:prstGeom>
          <a:noFill/>
          <a:ln>
            <a:noFill/>
          </a:ln>
          <a:effectLst>
            <a:outerShdw blurRad="85725" dist="19050" dir="7800000" algn="bl" rotWithShape="0">
              <a:srgbClr val="000000">
                <a:alpha val="37650"/>
              </a:srgbClr>
            </a:outerShdw>
          </a:effectLst>
        </p:spPr>
      </p:pic>
      <p:sp>
        <p:nvSpPr>
          <p:cNvPr id="211" name="Google Shape;211;p36"/>
          <p:cNvSpPr txBox="1"/>
          <p:nvPr/>
        </p:nvSpPr>
        <p:spPr>
          <a:xfrm>
            <a:off x="1224175" y="3304200"/>
            <a:ext cx="2495100" cy="6201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rgbClr val="000000"/>
              </a:buClr>
              <a:buSzPts val="1000"/>
              <a:buFont typeface="Arial"/>
              <a:buNone/>
            </a:pPr>
            <a:endParaRPr sz="1000" b="0" i="0" u="none" strike="noStrike" cap="none" dirty="0">
              <a:solidFill>
                <a:srgbClr val="595959"/>
              </a:solidFill>
              <a:latin typeface="Arial"/>
              <a:ea typeface="Arial"/>
              <a:cs typeface="Arial"/>
              <a:sym typeface="Arial"/>
            </a:endParaRPr>
          </a:p>
        </p:txBody>
      </p:sp>
      <p:sp>
        <p:nvSpPr>
          <p:cNvPr id="212" name="Google Shape;212;p36"/>
          <p:cNvSpPr txBox="1"/>
          <p:nvPr/>
        </p:nvSpPr>
        <p:spPr>
          <a:xfrm>
            <a:off x="5090775" y="3335650"/>
            <a:ext cx="2495100" cy="9864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rgbClr val="000000"/>
              </a:buClr>
              <a:buSzPts val="1000"/>
              <a:buFont typeface="Arial"/>
              <a:buNone/>
            </a:pPr>
            <a:endParaRPr sz="1000" b="0" i="0" u="none" strike="noStrike" cap="none" dirty="0">
              <a:solidFill>
                <a:srgbClr val="595959"/>
              </a:solidFill>
              <a:latin typeface="Arial"/>
              <a:ea typeface="Arial"/>
              <a:cs typeface="Arial"/>
              <a:sym typeface="Arial"/>
            </a:endParaRPr>
          </a:p>
        </p:txBody>
      </p:sp>
      <p:pic>
        <p:nvPicPr>
          <p:cNvPr id="216" name="Google Shape;216;p36"/>
          <p:cNvPicPr preferRelativeResize="0"/>
          <p:nvPr/>
        </p:nvPicPr>
        <p:blipFill>
          <a:blip r:embed="rId4">
            <a:alphaModFix/>
          </a:blip>
          <a:stretch>
            <a:fillRect/>
          </a:stretch>
        </p:blipFill>
        <p:spPr>
          <a:xfrm>
            <a:off x="209725" y="88625"/>
            <a:ext cx="739375" cy="739375"/>
          </a:xfrm>
          <a:prstGeom prst="rect">
            <a:avLst/>
          </a:prstGeom>
          <a:noFill/>
          <a:ln>
            <a:noFill/>
          </a:ln>
        </p:spPr>
      </p:pic>
      <p:sp>
        <p:nvSpPr>
          <p:cNvPr id="4" name="Oval 3">
            <a:extLst>
              <a:ext uri="{FF2B5EF4-FFF2-40B4-BE49-F238E27FC236}">
                <a16:creationId xmlns:a16="http://schemas.microsoft.com/office/drawing/2014/main" id="{5AF67247-32D5-4F29-692E-DEEFA57B2343}"/>
              </a:ext>
            </a:extLst>
          </p:cNvPr>
          <p:cNvSpPr/>
          <p:nvPr/>
        </p:nvSpPr>
        <p:spPr>
          <a:xfrm>
            <a:off x="2471725" y="3059127"/>
            <a:ext cx="984549" cy="1048436"/>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B240CC86-A86E-D46C-17AD-BD66A6324C1D}"/>
              </a:ext>
            </a:extLst>
          </p:cNvPr>
          <p:cNvSpPr/>
          <p:nvPr/>
        </p:nvSpPr>
        <p:spPr>
          <a:xfrm>
            <a:off x="5353776" y="1178777"/>
            <a:ext cx="984549" cy="1048436"/>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3B7B1297-8238-7C60-50A8-FE2CA52D6A66}"/>
              </a:ext>
            </a:extLst>
          </p:cNvPr>
          <p:cNvSpPr/>
          <p:nvPr/>
        </p:nvSpPr>
        <p:spPr>
          <a:xfrm>
            <a:off x="5421566" y="3059127"/>
            <a:ext cx="984549" cy="1048436"/>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C9DB15A9-715E-9EE6-D1F5-00C527384B08}"/>
              </a:ext>
            </a:extLst>
          </p:cNvPr>
          <p:cNvSpPr txBox="1"/>
          <p:nvPr/>
        </p:nvSpPr>
        <p:spPr>
          <a:xfrm>
            <a:off x="1811253" y="4374580"/>
            <a:ext cx="2311400" cy="369332"/>
          </a:xfrm>
          <a:prstGeom prst="rect">
            <a:avLst/>
          </a:prstGeom>
          <a:noFill/>
        </p:spPr>
        <p:txBody>
          <a:bodyPr wrap="square" rtlCol="0">
            <a:spAutoFit/>
          </a:bodyPr>
          <a:lstStyle/>
          <a:p>
            <a:pPr algn="ctr"/>
            <a:r>
              <a:rPr lang="en-IN" sz="1800" dirty="0">
                <a:latin typeface="Montserrat SemiBold" panose="00000700000000000000" pitchFamily="2" charset="0"/>
              </a:rPr>
              <a:t>Sanchit </a:t>
            </a:r>
            <a:r>
              <a:rPr lang="en-IN" sz="1800" b="1" dirty="0">
                <a:latin typeface="Montserrat SemiBold" panose="00000700000000000000" pitchFamily="2" charset="0"/>
              </a:rPr>
              <a:t>Gupta</a:t>
            </a:r>
          </a:p>
        </p:txBody>
      </p:sp>
      <p:sp>
        <p:nvSpPr>
          <p:cNvPr id="8" name="TextBox 7">
            <a:extLst>
              <a:ext uri="{FF2B5EF4-FFF2-40B4-BE49-F238E27FC236}">
                <a16:creationId xmlns:a16="http://schemas.microsoft.com/office/drawing/2014/main" id="{86701E6E-CCF5-1703-E063-B7F7E1BC7742}"/>
              </a:ext>
            </a:extLst>
          </p:cNvPr>
          <p:cNvSpPr txBox="1"/>
          <p:nvPr/>
        </p:nvSpPr>
        <p:spPr>
          <a:xfrm>
            <a:off x="4731441" y="2360435"/>
            <a:ext cx="2495100" cy="369332"/>
          </a:xfrm>
          <a:prstGeom prst="rect">
            <a:avLst/>
          </a:prstGeom>
          <a:noFill/>
        </p:spPr>
        <p:txBody>
          <a:bodyPr wrap="square" rtlCol="0">
            <a:spAutoFit/>
          </a:bodyPr>
          <a:lstStyle/>
          <a:p>
            <a:r>
              <a:rPr lang="en-IN" sz="1800">
                <a:latin typeface="Montserrat SemiBold" panose="00000700000000000000" pitchFamily="2" charset="0"/>
              </a:rPr>
              <a:t>Satyam Agarwal</a:t>
            </a:r>
            <a:endParaRPr lang="en-IN" sz="1800" dirty="0">
              <a:latin typeface="Montserrat SemiBold" panose="00000700000000000000" pitchFamily="2" charset="0"/>
            </a:endParaRPr>
          </a:p>
        </p:txBody>
      </p:sp>
      <p:sp>
        <p:nvSpPr>
          <p:cNvPr id="9" name="TextBox 8">
            <a:extLst>
              <a:ext uri="{FF2B5EF4-FFF2-40B4-BE49-F238E27FC236}">
                <a16:creationId xmlns:a16="http://schemas.microsoft.com/office/drawing/2014/main" id="{581D188C-4DB1-1E2D-E944-875CDC41BEE7}"/>
              </a:ext>
            </a:extLst>
          </p:cNvPr>
          <p:cNvSpPr txBox="1"/>
          <p:nvPr/>
        </p:nvSpPr>
        <p:spPr>
          <a:xfrm>
            <a:off x="4731441" y="4178084"/>
            <a:ext cx="2364798" cy="646331"/>
          </a:xfrm>
          <a:prstGeom prst="rect">
            <a:avLst/>
          </a:prstGeom>
          <a:noFill/>
        </p:spPr>
        <p:txBody>
          <a:bodyPr wrap="square" rtlCol="0">
            <a:spAutoFit/>
          </a:bodyPr>
          <a:lstStyle/>
          <a:p>
            <a:pPr algn="ctr"/>
            <a:r>
              <a:rPr lang="en-IN" sz="1800" dirty="0">
                <a:latin typeface="Montserrat SemiBold" panose="00000700000000000000" pitchFamily="2" charset="0"/>
              </a:rPr>
              <a:t>Tanishka Chowdhry Saxena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37"/>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22" name="Google Shape;222;p37"/>
          <p:cNvSpPr txBox="1"/>
          <p:nvPr/>
        </p:nvSpPr>
        <p:spPr>
          <a:xfrm>
            <a:off x="1626738" y="2156175"/>
            <a:ext cx="3394500" cy="861900"/>
          </a:xfrm>
          <a:prstGeom prst="rect">
            <a:avLst/>
          </a:prstGeom>
          <a:noFill/>
          <a:ln>
            <a:noFill/>
          </a:ln>
        </p:spPr>
        <p:txBody>
          <a:bodyPr spcFirstLastPara="1" wrap="square" lIns="45725" tIns="45725" rIns="45725" bIns="45725" anchor="t" anchorCtr="0">
            <a:spAutoFit/>
          </a:bodyPr>
          <a:lstStyle/>
          <a:p>
            <a:pPr marL="0" marR="0" lvl="0" indent="0" algn="l" rtl="0">
              <a:lnSpc>
                <a:spcPct val="100000"/>
              </a:lnSpc>
              <a:spcBef>
                <a:spcPts val="0"/>
              </a:spcBef>
              <a:spcAft>
                <a:spcPts val="0"/>
              </a:spcAft>
              <a:buClr>
                <a:srgbClr val="000000"/>
              </a:buClr>
              <a:buSzPts val="5000"/>
              <a:buFont typeface="Arial"/>
              <a:buNone/>
            </a:pPr>
            <a:r>
              <a:rPr lang="en-GB" sz="5000" b="1" i="0" u="none" strike="noStrike" cap="none">
                <a:solidFill>
                  <a:srgbClr val="00425D"/>
                </a:solidFill>
                <a:latin typeface="Arial"/>
                <a:ea typeface="Arial"/>
                <a:cs typeface="Arial"/>
                <a:sym typeface="Arial"/>
              </a:rPr>
              <a:t>Thank You</a:t>
            </a:r>
            <a:endParaRPr sz="50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16" name="Google Shape;116;p28"/>
          <p:cNvSpPr txBox="1"/>
          <p:nvPr/>
        </p:nvSpPr>
        <p:spPr>
          <a:xfrm>
            <a:off x="338513" y="1438675"/>
            <a:ext cx="6826650" cy="323250"/>
          </a:xfrm>
          <a:prstGeom prst="rect">
            <a:avLst/>
          </a:prstGeom>
          <a:noFill/>
          <a:ln>
            <a:noFill/>
          </a:ln>
        </p:spPr>
        <p:txBody>
          <a:bodyPr spcFirstLastPara="1" wrap="square" lIns="45725" tIns="45725" rIns="45725" bIns="45725" anchor="t" anchorCtr="0">
            <a:spAutoFit/>
          </a:bodyPr>
          <a:lstStyle/>
          <a:p>
            <a:pPr marL="457200" marR="0" lvl="0" indent="0" algn="just" rtl="0">
              <a:lnSpc>
                <a:spcPct val="100000"/>
              </a:lnSpc>
              <a:spcBef>
                <a:spcPts val="0"/>
              </a:spcBef>
              <a:spcAft>
                <a:spcPts val="0"/>
              </a:spcAft>
              <a:buNone/>
            </a:pPr>
            <a:endParaRPr sz="1500" b="1" i="0" u="none" strike="noStrike" cap="none">
              <a:solidFill>
                <a:schemeClr val="dk1"/>
              </a:solidFill>
              <a:latin typeface="Arial"/>
              <a:ea typeface="Arial"/>
              <a:cs typeface="Arial"/>
              <a:sym typeface="Arial"/>
            </a:endParaRPr>
          </a:p>
        </p:txBody>
      </p:sp>
      <p:pic>
        <p:nvPicPr>
          <p:cNvPr id="117" name="Google Shape;117;p28"/>
          <p:cNvPicPr preferRelativeResize="0"/>
          <p:nvPr/>
        </p:nvPicPr>
        <p:blipFill rotWithShape="1">
          <a:blip r:embed="rId4">
            <a:alphaModFix/>
          </a:blip>
          <a:srcRect t="3150" b="-3149"/>
          <a:stretch/>
        </p:blipFill>
        <p:spPr>
          <a:xfrm>
            <a:off x="385575" y="809200"/>
            <a:ext cx="2889726" cy="2091550"/>
          </a:xfrm>
          <a:prstGeom prst="rect">
            <a:avLst/>
          </a:prstGeom>
          <a:noFill/>
          <a:ln>
            <a:noFill/>
          </a:ln>
        </p:spPr>
      </p:pic>
      <p:sp>
        <p:nvSpPr>
          <p:cNvPr id="118" name="Google Shape;118;p28"/>
          <p:cNvSpPr/>
          <p:nvPr/>
        </p:nvSpPr>
        <p:spPr>
          <a:xfrm>
            <a:off x="80125" y="72100"/>
            <a:ext cx="1995000" cy="737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9" name="Google Shape;119;p28"/>
          <p:cNvSpPr txBox="1"/>
          <p:nvPr/>
        </p:nvSpPr>
        <p:spPr>
          <a:xfrm>
            <a:off x="385563" y="136375"/>
            <a:ext cx="2492100" cy="400200"/>
          </a:xfrm>
          <a:prstGeom prst="rect">
            <a:avLst/>
          </a:prstGeom>
          <a:noFill/>
          <a:ln>
            <a:noFill/>
          </a:ln>
        </p:spPr>
        <p:txBody>
          <a:bodyPr spcFirstLastPara="1" wrap="square" lIns="45725" tIns="45725" rIns="45725" bIns="457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1" i="0" u="none" strike="noStrike" cap="none">
                <a:solidFill>
                  <a:schemeClr val="dk1"/>
                </a:solidFill>
                <a:latin typeface="Arial"/>
                <a:ea typeface="Arial"/>
                <a:cs typeface="Arial"/>
                <a:sym typeface="Arial"/>
              </a:rPr>
              <a:t>Problem Statement:</a:t>
            </a:r>
            <a:endParaRPr sz="2000" b="1" i="0" u="none" strike="noStrike" cap="none">
              <a:solidFill>
                <a:schemeClr val="dk1"/>
              </a:solidFill>
              <a:latin typeface="Arial"/>
              <a:ea typeface="Arial"/>
              <a:cs typeface="Arial"/>
              <a:sym typeface="Arial"/>
            </a:endParaRPr>
          </a:p>
        </p:txBody>
      </p:sp>
      <p:sp>
        <p:nvSpPr>
          <p:cNvPr id="120" name="Google Shape;120;p28"/>
          <p:cNvSpPr txBox="1"/>
          <p:nvPr/>
        </p:nvSpPr>
        <p:spPr>
          <a:xfrm>
            <a:off x="3639725" y="809200"/>
            <a:ext cx="3901800" cy="38613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1200"/>
              </a:spcAft>
              <a:buNone/>
            </a:pPr>
            <a:r>
              <a:rPr lang="en-GB" sz="1500">
                <a:solidFill>
                  <a:schemeClr val="dk1"/>
                </a:solidFill>
                <a:latin typeface="Calibri"/>
                <a:ea typeface="Calibri"/>
                <a:cs typeface="Calibri"/>
                <a:sym typeface="Calibri"/>
              </a:rPr>
              <a:t>Across the globe, over </a:t>
            </a:r>
            <a:r>
              <a:rPr lang="en-GB" sz="1500" b="1">
                <a:solidFill>
                  <a:schemeClr val="dk1"/>
                </a:solidFill>
                <a:latin typeface="Calibri"/>
                <a:ea typeface="Calibri"/>
                <a:cs typeface="Calibri"/>
                <a:sym typeface="Calibri"/>
              </a:rPr>
              <a:t>70 million people</a:t>
            </a:r>
            <a:r>
              <a:rPr lang="en-GB" sz="1500">
                <a:solidFill>
                  <a:schemeClr val="dk1"/>
                </a:solidFill>
                <a:latin typeface="Calibri"/>
                <a:ea typeface="Calibri"/>
                <a:cs typeface="Calibri"/>
                <a:sym typeface="Calibri"/>
              </a:rPr>
              <a:t> live with speech impairments, and they’re often pushed aside because they don’t communicate like the rest of us. </a:t>
            </a:r>
            <a:r>
              <a:rPr lang="en-GB" sz="1500" b="1">
                <a:solidFill>
                  <a:schemeClr val="dk1"/>
                </a:solidFill>
                <a:latin typeface="Calibri"/>
                <a:ea typeface="Calibri"/>
                <a:cs typeface="Calibri"/>
                <a:sym typeface="Calibri"/>
              </a:rPr>
              <a:t>Sign language</a:t>
            </a:r>
            <a:r>
              <a:rPr lang="en-GB" sz="1500">
                <a:solidFill>
                  <a:schemeClr val="dk1"/>
                </a:solidFill>
                <a:latin typeface="Calibri"/>
                <a:ea typeface="Calibri"/>
                <a:cs typeface="Calibri"/>
                <a:sym typeface="Calibri"/>
              </a:rPr>
              <a:t> is their primary mode of communication, but most people don’t bother to learn it, leaving them voiceless and isolated. Imagine the frustration and isolation they face daily, just trying to meet basic needs, relying on text messages or hoping someone nearby understands sign language. This is a problem we can no longer ignore</a:t>
            </a:r>
            <a:endParaRPr sz="1600">
              <a:solidFill>
                <a:schemeClr val="dk2"/>
              </a:solidFill>
              <a:latin typeface="Calibri"/>
              <a:ea typeface="Calibri"/>
              <a:cs typeface="Calibri"/>
              <a:sym typeface="Calibri"/>
            </a:endParaRPr>
          </a:p>
        </p:txBody>
      </p:sp>
      <p:pic>
        <p:nvPicPr>
          <p:cNvPr id="121" name="Google Shape;121;p28"/>
          <p:cNvPicPr preferRelativeResize="0"/>
          <p:nvPr/>
        </p:nvPicPr>
        <p:blipFill>
          <a:blip r:embed="rId5">
            <a:alphaModFix/>
          </a:blip>
          <a:stretch>
            <a:fillRect/>
          </a:stretch>
        </p:blipFill>
        <p:spPr>
          <a:xfrm>
            <a:off x="385575" y="2900750"/>
            <a:ext cx="2889725" cy="19279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9"/>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27" name="Google Shape;127;p29"/>
          <p:cNvSpPr txBox="1"/>
          <p:nvPr/>
        </p:nvSpPr>
        <p:spPr>
          <a:xfrm>
            <a:off x="338513" y="1438675"/>
            <a:ext cx="6826800" cy="323400"/>
          </a:xfrm>
          <a:prstGeom prst="rect">
            <a:avLst/>
          </a:prstGeom>
          <a:noFill/>
          <a:ln>
            <a:noFill/>
          </a:ln>
        </p:spPr>
        <p:txBody>
          <a:bodyPr spcFirstLastPara="1" wrap="square" lIns="45725" tIns="45725" rIns="45725" bIns="45725" anchor="t" anchorCtr="0">
            <a:spAutoFit/>
          </a:bodyPr>
          <a:lstStyle/>
          <a:p>
            <a:pPr marL="457200" marR="0" lvl="0" indent="0" algn="just" rtl="0">
              <a:lnSpc>
                <a:spcPct val="100000"/>
              </a:lnSpc>
              <a:spcBef>
                <a:spcPts val="0"/>
              </a:spcBef>
              <a:spcAft>
                <a:spcPts val="0"/>
              </a:spcAft>
              <a:buNone/>
            </a:pPr>
            <a:endParaRPr sz="1500" b="1" i="0" u="none" strike="noStrike" cap="none">
              <a:solidFill>
                <a:schemeClr val="dk1"/>
              </a:solidFill>
              <a:latin typeface="Arial"/>
              <a:ea typeface="Arial"/>
              <a:cs typeface="Arial"/>
              <a:sym typeface="Arial"/>
            </a:endParaRPr>
          </a:p>
        </p:txBody>
      </p:sp>
      <p:pic>
        <p:nvPicPr>
          <p:cNvPr id="128" name="Google Shape;128;p29"/>
          <p:cNvPicPr preferRelativeResize="0"/>
          <p:nvPr/>
        </p:nvPicPr>
        <p:blipFill rotWithShape="1">
          <a:blip r:embed="rId4">
            <a:alphaModFix/>
          </a:blip>
          <a:srcRect l="11198" r="11198"/>
          <a:stretch/>
        </p:blipFill>
        <p:spPr>
          <a:xfrm>
            <a:off x="409600" y="892550"/>
            <a:ext cx="2730974" cy="1976675"/>
          </a:xfrm>
          <a:prstGeom prst="rect">
            <a:avLst/>
          </a:prstGeom>
          <a:noFill/>
          <a:ln>
            <a:noFill/>
          </a:ln>
        </p:spPr>
      </p:pic>
      <p:pic>
        <p:nvPicPr>
          <p:cNvPr id="129" name="Google Shape;129;p29"/>
          <p:cNvPicPr preferRelativeResize="0"/>
          <p:nvPr/>
        </p:nvPicPr>
        <p:blipFill rotWithShape="1">
          <a:blip r:embed="rId5">
            <a:alphaModFix/>
          </a:blip>
          <a:srcRect l="-3080" t="39119" r="3079" b="-2266"/>
          <a:stretch/>
        </p:blipFill>
        <p:spPr>
          <a:xfrm>
            <a:off x="409600" y="2992625"/>
            <a:ext cx="2698924" cy="1800699"/>
          </a:xfrm>
          <a:prstGeom prst="rect">
            <a:avLst/>
          </a:prstGeom>
          <a:noFill/>
          <a:ln>
            <a:noFill/>
          </a:ln>
        </p:spPr>
      </p:pic>
      <p:sp>
        <p:nvSpPr>
          <p:cNvPr id="130" name="Google Shape;130;p29"/>
          <p:cNvSpPr/>
          <p:nvPr/>
        </p:nvSpPr>
        <p:spPr>
          <a:xfrm>
            <a:off x="80125" y="72100"/>
            <a:ext cx="1995000" cy="737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31;p29"/>
          <p:cNvSpPr txBox="1"/>
          <p:nvPr/>
        </p:nvSpPr>
        <p:spPr>
          <a:xfrm>
            <a:off x="338527" y="201238"/>
            <a:ext cx="2944800" cy="400200"/>
          </a:xfrm>
          <a:prstGeom prst="rect">
            <a:avLst/>
          </a:prstGeom>
          <a:noFill/>
          <a:ln>
            <a:noFill/>
          </a:ln>
        </p:spPr>
        <p:txBody>
          <a:bodyPr spcFirstLastPara="1" wrap="square" lIns="45725" tIns="45725" rIns="45725" bIns="457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GB" sz="2000" b="1" i="0" u="none" strike="noStrike" cap="none">
                <a:solidFill>
                  <a:schemeClr val="dk1"/>
                </a:solidFill>
                <a:latin typeface="Arial"/>
                <a:ea typeface="Arial"/>
                <a:cs typeface="Arial"/>
                <a:sym typeface="Arial"/>
              </a:rPr>
              <a:t>Problem Statement 2:</a:t>
            </a:r>
            <a:endParaRPr sz="2000" b="1" i="0" u="none" strike="noStrike" cap="none">
              <a:solidFill>
                <a:schemeClr val="dk1"/>
              </a:solidFill>
              <a:latin typeface="Arial"/>
              <a:ea typeface="Arial"/>
              <a:cs typeface="Arial"/>
              <a:sym typeface="Arial"/>
            </a:endParaRPr>
          </a:p>
        </p:txBody>
      </p:sp>
      <p:sp>
        <p:nvSpPr>
          <p:cNvPr id="132" name="Google Shape;132;p29"/>
          <p:cNvSpPr txBox="1"/>
          <p:nvPr/>
        </p:nvSpPr>
        <p:spPr>
          <a:xfrm>
            <a:off x="3346850" y="661775"/>
            <a:ext cx="4339200" cy="44481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600">
                <a:solidFill>
                  <a:schemeClr val="dk1"/>
                </a:solidFill>
                <a:latin typeface="Calibri"/>
                <a:ea typeface="Calibri"/>
                <a:cs typeface="Calibri"/>
                <a:sym typeface="Calibri"/>
              </a:rPr>
              <a:t>Now, let’s turn our attention to prosthetics. Between </a:t>
            </a:r>
            <a:r>
              <a:rPr lang="en-GB" sz="1600" b="1">
                <a:solidFill>
                  <a:schemeClr val="dk1"/>
                </a:solidFill>
                <a:latin typeface="Calibri"/>
                <a:ea typeface="Calibri"/>
                <a:cs typeface="Calibri"/>
                <a:sym typeface="Calibri"/>
              </a:rPr>
              <a:t>35 to 40 million people</a:t>
            </a:r>
            <a:r>
              <a:rPr lang="en-GB" sz="1600">
                <a:solidFill>
                  <a:schemeClr val="dk1"/>
                </a:solidFill>
                <a:latin typeface="Calibri"/>
                <a:ea typeface="Calibri"/>
                <a:cs typeface="Calibri"/>
                <a:sym typeface="Calibri"/>
              </a:rPr>
              <a:t> worldwide are living without functional hands, yet most prosthetic solutions available today are shockingly inadequate. They offer basic movements like forming a fist or moving the wrist, but they fail to restore what’s truly needed—</a:t>
            </a:r>
            <a:r>
              <a:rPr lang="en-GB" sz="1600" b="1">
                <a:solidFill>
                  <a:schemeClr val="dk1"/>
                </a:solidFill>
                <a:latin typeface="Calibri"/>
                <a:ea typeface="Calibri"/>
                <a:cs typeface="Calibri"/>
                <a:sym typeface="Calibri"/>
              </a:rPr>
              <a:t>independent finger control</a:t>
            </a:r>
            <a:r>
              <a:rPr lang="en-GB" sz="1600">
                <a:solidFill>
                  <a:schemeClr val="dk1"/>
                </a:solidFill>
                <a:latin typeface="Calibri"/>
                <a:ea typeface="Calibri"/>
                <a:cs typeface="Calibri"/>
                <a:sym typeface="Calibri"/>
              </a:rPr>
              <a:t>. Millions of people are left with stiff, unresponsive devices that don’t let them regain full independence. This isn’t just a challenge; it’s a call to action for better solutions.</a:t>
            </a:r>
            <a:endParaRPr sz="1700">
              <a:solidFill>
                <a:schemeClr val="dk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30"/>
          <p:cNvPicPr preferRelativeResize="0"/>
          <p:nvPr/>
        </p:nvPicPr>
        <p:blipFill rotWithShape="1">
          <a:blip r:embed="rId3">
            <a:alphaModFix/>
          </a:blip>
          <a:srcRect/>
          <a:stretch/>
        </p:blipFill>
        <p:spPr>
          <a:xfrm>
            <a:off x="-7" y="0"/>
            <a:ext cx="9144000" cy="5143500"/>
          </a:xfrm>
          <a:prstGeom prst="rect">
            <a:avLst/>
          </a:prstGeom>
          <a:noFill/>
          <a:ln>
            <a:noFill/>
          </a:ln>
        </p:spPr>
      </p:pic>
      <p:sp>
        <p:nvSpPr>
          <p:cNvPr id="138" name="Google Shape;138;p30"/>
          <p:cNvSpPr txBox="1"/>
          <p:nvPr/>
        </p:nvSpPr>
        <p:spPr>
          <a:xfrm>
            <a:off x="338513" y="1438675"/>
            <a:ext cx="6826800" cy="323400"/>
          </a:xfrm>
          <a:prstGeom prst="rect">
            <a:avLst/>
          </a:prstGeom>
          <a:noFill/>
          <a:ln>
            <a:noFill/>
          </a:ln>
        </p:spPr>
        <p:txBody>
          <a:bodyPr spcFirstLastPara="1" wrap="square" lIns="45725" tIns="45725" rIns="45725" bIns="45725" anchor="t" anchorCtr="0">
            <a:spAutoFit/>
          </a:bodyPr>
          <a:lstStyle/>
          <a:p>
            <a:pPr marL="0" marR="0" lvl="0" indent="0" algn="just" rtl="0">
              <a:lnSpc>
                <a:spcPct val="100000"/>
              </a:lnSpc>
              <a:spcBef>
                <a:spcPts val="0"/>
              </a:spcBef>
              <a:spcAft>
                <a:spcPts val="0"/>
              </a:spcAft>
              <a:buNone/>
            </a:pPr>
            <a:endParaRPr sz="1500" b="1" i="0" u="none" strike="noStrike" cap="none">
              <a:solidFill>
                <a:schemeClr val="dk1"/>
              </a:solidFill>
              <a:latin typeface="Arial"/>
              <a:ea typeface="Arial"/>
              <a:cs typeface="Arial"/>
              <a:sym typeface="Arial"/>
            </a:endParaRPr>
          </a:p>
        </p:txBody>
      </p:sp>
      <p:pic>
        <p:nvPicPr>
          <p:cNvPr id="139" name="Google Shape;139;p30"/>
          <p:cNvPicPr preferRelativeResize="0"/>
          <p:nvPr/>
        </p:nvPicPr>
        <p:blipFill rotWithShape="1">
          <a:blip r:embed="rId4">
            <a:alphaModFix/>
          </a:blip>
          <a:srcRect l="7069" t="7804" r="7649" b="8639"/>
          <a:stretch/>
        </p:blipFill>
        <p:spPr>
          <a:xfrm>
            <a:off x="189313" y="856225"/>
            <a:ext cx="2895173" cy="2836598"/>
          </a:xfrm>
          <a:prstGeom prst="rect">
            <a:avLst/>
          </a:prstGeom>
          <a:noFill/>
          <a:ln>
            <a:noFill/>
          </a:ln>
        </p:spPr>
      </p:pic>
      <p:sp>
        <p:nvSpPr>
          <p:cNvPr id="140" name="Google Shape;140;p30"/>
          <p:cNvSpPr txBox="1"/>
          <p:nvPr/>
        </p:nvSpPr>
        <p:spPr>
          <a:xfrm>
            <a:off x="3010400" y="978825"/>
            <a:ext cx="4687200" cy="4065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b="1">
                <a:solidFill>
                  <a:schemeClr val="dk1"/>
                </a:solidFill>
                <a:latin typeface="Calibri"/>
                <a:ea typeface="Calibri"/>
                <a:cs typeface="Calibri"/>
                <a:sym typeface="Calibri"/>
              </a:rPr>
              <a:t>Solution Teaser (High-Level Overview):</a:t>
            </a:r>
            <a:endParaRPr b="1">
              <a:solidFill>
                <a:schemeClr val="dk1"/>
              </a:solidFill>
              <a:latin typeface="Calibri"/>
              <a:ea typeface="Calibri"/>
              <a:cs typeface="Calibri"/>
              <a:sym typeface="Calibri"/>
            </a:endParaRPr>
          </a:p>
          <a:p>
            <a:pPr marL="457200" lvl="0" indent="-304800" algn="just" rtl="0">
              <a:lnSpc>
                <a:spcPct val="115000"/>
              </a:lnSpc>
              <a:spcBef>
                <a:spcPts val="120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 sleek, user-friendly hardware device that translates hand movements into speech and enhances prosthetic control."</a:t>
            </a:r>
            <a:endParaRPr sz="1200" b="1">
              <a:solidFill>
                <a:schemeClr val="dk1"/>
              </a:solidFill>
              <a:latin typeface="Calibri"/>
              <a:ea typeface="Calibri"/>
              <a:cs typeface="Calibri"/>
              <a:sym typeface="Calibri"/>
            </a:endParaRPr>
          </a:p>
          <a:p>
            <a:pPr marL="0" lvl="0" indent="0" algn="just" rtl="0">
              <a:lnSpc>
                <a:spcPct val="115000"/>
              </a:lnSpc>
              <a:spcBef>
                <a:spcPts val="1200"/>
              </a:spcBef>
              <a:spcAft>
                <a:spcPts val="0"/>
              </a:spcAft>
              <a:buClr>
                <a:schemeClr val="dk1"/>
              </a:buClr>
              <a:buSzPts val="1100"/>
              <a:buFont typeface="Arial"/>
              <a:buNone/>
            </a:pPr>
            <a:r>
              <a:rPr lang="en-GB" b="1">
                <a:solidFill>
                  <a:schemeClr val="dk1"/>
                </a:solidFill>
                <a:latin typeface="Calibri"/>
                <a:ea typeface="Calibri"/>
                <a:cs typeface="Calibri"/>
                <a:sym typeface="Calibri"/>
              </a:rPr>
              <a:t>Challenges Faced:</a:t>
            </a:r>
            <a:endParaRPr b="1">
              <a:solidFill>
                <a:schemeClr val="dk1"/>
              </a:solidFill>
              <a:latin typeface="Calibri"/>
              <a:ea typeface="Calibri"/>
              <a:cs typeface="Calibri"/>
              <a:sym typeface="Calibri"/>
            </a:endParaRPr>
          </a:p>
          <a:p>
            <a:pPr marL="457200" lvl="0" indent="-304800" algn="just" rtl="0">
              <a:lnSpc>
                <a:spcPct val="115000"/>
              </a:lnSpc>
              <a:spcBef>
                <a:spcPts val="1200"/>
              </a:spcBef>
              <a:spcAft>
                <a:spcPts val="0"/>
              </a:spcAft>
              <a:buClr>
                <a:schemeClr val="dk1"/>
              </a:buClr>
              <a:buSzPts val="1200"/>
              <a:buFont typeface="Calibri"/>
              <a:buChar char="●"/>
            </a:pPr>
            <a:r>
              <a:rPr lang="en-GB" sz="1200" i="1">
                <a:solidFill>
                  <a:schemeClr val="dk1"/>
                </a:solidFill>
                <a:latin typeface="Calibri"/>
                <a:ea typeface="Calibri"/>
                <a:cs typeface="Calibri"/>
                <a:sym typeface="Calibri"/>
              </a:rPr>
              <a:t>Speech Impairments</a:t>
            </a:r>
            <a:r>
              <a:rPr lang="en-GB" sz="1200">
                <a:solidFill>
                  <a:schemeClr val="dk1"/>
                </a:solidFill>
                <a:latin typeface="Calibri"/>
                <a:ea typeface="Calibri"/>
                <a:cs typeface="Calibri"/>
                <a:sym typeface="Calibri"/>
              </a:rPr>
              <a:t>: "Forced to rely on text messages, apps, or finding someone who understands sign language."</a:t>
            </a:r>
            <a:endParaRPr sz="1200">
              <a:solidFill>
                <a:schemeClr val="dk1"/>
              </a:solidFill>
              <a:latin typeface="Calibri"/>
              <a:ea typeface="Calibri"/>
              <a:cs typeface="Calibri"/>
              <a:sym typeface="Calibri"/>
            </a:endParaRPr>
          </a:p>
          <a:p>
            <a:pPr marL="457200" lvl="0" indent="-304800" algn="just" rtl="0">
              <a:lnSpc>
                <a:spcPct val="115000"/>
              </a:lnSpc>
              <a:spcBef>
                <a:spcPts val="0"/>
              </a:spcBef>
              <a:spcAft>
                <a:spcPts val="0"/>
              </a:spcAft>
              <a:buClr>
                <a:schemeClr val="dk1"/>
              </a:buClr>
              <a:buSzPts val="1200"/>
              <a:buFont typeface="Calibri"/>
              <a:buChar char="●"/>
            </a:pPr>
            <a:r>
              <a:rPr lang="en-GB" sz="1200" i="1">
                <a:solidFill>
                  <a:schemeClr val="dk1"/>
                </a:solidFill>
                <a:latin typeface="Calibri"/>
                <a:ea typeface="Calibri"/>
                <a:cs typeface="Calibri"/>
                <a:sym typeface="Calibri"/>
              </a:rPr>
              <a:t>Prosthetics</a:t>
            </a:r>
            <a:r>
              <a:rPr lang="en-GB" sz="1200">
                <a:solidFill>
                  <a:schemeClr val="dk1"/>
                </a:solidFill>
                <a:latin typeface="Calibri"/>
                <a:ea typeface="Calibri"/>
                <a:cs typeface="Calibri"/>
                <a:sym typeface="Calibri"/>
              </a:rPr>
              <a:t>: "Current prosthetics restrict basic movements, failing to restore essential finger functionality."</a:t>
            </a:r>
            <a:endParaRPr sz="1200">
              <a:solidFill>
                <a:schemeClr val="dk1"/>
              </a:solidFill>
              <a:latin typeface="Calibri"/>
              <a:ea typeface="Calibri"/>
              <a:cs typeface="Calibri"/>
              <a:sym typeface="Calibri"/>
            </a:endParaRPr>
          </a:p>
          <a:p>
            <a:pPr marL="0" lvl="0" indent="0" algn="just" rtl="0">
              <a:lnSpc>
                <a:spcPct val="115000"/>
              </a:lnSpc>
              <a:spcBef>
                <a:spcPts val="1200"/>
              </a:spcBef>
              <a:spcAft>
                <a:spcPts val="0"/>
              </a:spcAft>
              <a:buClr>
                <a:schemeClr val="dk1"/>
              </a:buClr>
              <a:buSzPts val="1100"/>
              <a:buFont typeface="Arial"/>
              <a:buNone/>
            </a:pPr>
            <a:r>
              <a:rPr lang="en-GB" b="1">
                <a:solidFill>
                  <a:schemeClr val="dk1"/>
                </a:solidFill>
                <a:latin typeface="Calibri"/>
                <a:ea typeface="Calibri"/>
                <a:cs typeface="Calibri"/>
                <a:sym typeface="Calibri"/>
              </a:rPr>
              <a:t>Relevance of Addressing This:</a:t>
            </a:r>
            <a:endParaRPr b="1">
              <a:solidFill>
                <a:schemeClr val="dk1"/>
              </a:solidFill>
              <a:latin typeface="Calibri"/>
              <a:ea typeface="Calibri"/>
              <a:cs typeface="Calibri"/>
              <a:sym typeface="Calibri"/>
            </a:endParaRPr>
          </a:p>
          <a:p>
            <a:pPr marL="457200" lvl="0" indent="-304800" algn="just" rtl="0">
              <a:lnSpc>
                <a:spcPct val="115000"/>
              </a:lnSpc>
              <a:spcBef>
                <a:spcPts val="120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"Promoting inclusivity and independence by breaking communication barriers and improving mobility solutions."</a:t>
            </a:r>
            <a:endParaRPr sz="1200">
              <a:solidFill>
                <a:schemeClr val="dk1"/>
              </a:solidFill>
              <a:latin typeface="Calibri"/>
              <a:ea typeface="Calibri"/>
              <a:cs typeface="Calibri"/>
              <a:sym typeface="Calibri"/>
            </a:endParaRPr>
          </a:p>
          <a:p>
            <a:pPr marL="457200" lvl="0" indent="-304800" algn="just" rtl="0">
              <a:lnSpc>
                <a:spcPct val="115000"/>
              </a:lnSpc>
              <a:spcBef>
                <a:spcPts val="0"/>
              </a:spcBef>
              <a:spcAft>
                <a:spcPts val="0"/>
              </a:spcAft>
              <a:buClr>
                <a:schemeClr val="dk1"/>
              </a:buClr>
              <a:buSzPts val="1200"/>
              <a:buFont typeface="Calibri"/>
              <a:buChar char="●"/>
            </a:pPr>
            <a:r>
              <a:rPr lang="en-GB" sz="1200">
                <a:solidFill>
                  <a:schemeClr val="dk1"/>
                </a:solidFill>
                <a:latin typeface="Calibri"/>
                <a:ea typeface="Calibri"/>
                <a:cs typeface="Calibri"/>
                <a:sym typeface="Calibri"/>
              </a:rPr>
              <a:t>"A crucial step towards empowering individuals to engage fully in society."</a:t>
            </a:r>
            <a:endParaRPr sz="1900">
              <a:solidFill>
                <a:schemeClr val="dk2"/>
              </a:solidFill>
              <a:latin typeface="Calibri"/>
              <a:ea typeface="Calibri"/>
              <a:cs typeface="Calibri"/>
              <a:sym typeface="Calibri"/>
            </a:endParaRPr>
          </a:p>
        </p:txBody>
      </p:sp>
      <p:sp>
        <p:nvSpPr>
          <p:cNvPr id="141" name="Google Shape;141;p30"/>
          <p:cNvSpPr txBox="1"/>
          <p:nvPr/>
        </p:nvSpPr>
        <p:spPr>
          <a:xfrm>
            <a:off x="415525" y="3642325"/>
            <a:ext cx="23754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u="sng">
                <a:solidFill>
                  <a:schemeClr val="dk2"/>
                </a:solidFill>
              </a:rPr>
              <a:t>Wrist Band</a:t>
            </a:r>
            <a:endParaRPr sz="1600" b="1" u="sng">
              <a:solidFill>
                <a:schemeClr val="dk2"/>
              </a:solidFill>
            </a:endParaRPr>
          </a:p>
        </p:txBody>
      </p:sp>
      <p:sp>
        <p:nvSpPr>
          <p:cNvPr id="142" name="Google Shape;142;p30"/>
          <p:cNvSpPr/>
          <p:nvPr/>
        </p:nvSpPr>
        <p:spPr>
          <a:xfrm>
            <a:off x="80125" y="72100"/>
            <a:ext cx="1995000" cy="737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3" name="Google Shape;143;p30"/>
          <p:cNvSpPr txBox="1"/>
          <p:nvPr/>
        </p:nvSpPr>
        <p:spPr>
          <a:xfrm>
            <a:off x="338537" y="138075"/>
            <a:ext cx="5111400" cy="400200"/>
          </a:xfrm>
          <a:prstGeom prst="rect">
            <a:avLst/>
          </a:prstGeom>
          <a:noFill/>
          <a:ln>
            <a:noFill/>
          </a:ln>
        </p:spPr>
        <p:txBody>
          <a:bodyPr spcFirstLastPara="1" wrap="square" lIns="45725" tIns="45725" rIns="45725" bIns="457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GB" sz="2000" b="1" i="0" u="none" strike="noStrike" cap="none">
                <a:solidFill>
                  <a:schemeClr val="dk1"/>
                </a:solidFill>
                <a:latin typeface="Arial"/>
                <a:ea typeface="Arial"/>
                <a:cs typeface="Arial"/>
                <a:sym typeface="Arial"/>
              </a:rPr>
              <a:t>Introduction and Relevance to Theme:</a:t>
            </a:r>
            <a:endParaRPr sz="2000" b="1" i="0" u="none" strike="noStrike" cap="non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cxnSp>
        <p:nvCxnSpPr>
          <p:cNvPr id="148" name="Google Shape;148;p31"/>
          <p:cNvCxnSpPr/>
          <p:nvPr/>
        </p:nvCxnSpPr>
        <p:spPr>
          <a:xfrm>
            <a:off x="3950741" y="341912"/>
            <a:ext cx="1043100" cy="0"/>
          </a:xfrm>
          <a:prstGeom prst="straightConnector1">
            <a:avLst/>
          </a:prstGeom>
          <a:noFill/>
          <a:ln w="25400" cap="flat" cmpd="sng">
            <a:solidFill>
              <a:srgbClr val="F2F2F2"/>
            </a:solidFill>
            <a:prstDash val="solid"/>
            <a:miter lim="800000"/>
            <a:headEnd type="none" w="sm" len="sm"/>
            <a:tailEnd type="none" w="sm" len="sm"/>
          </a:ln>
        </p:spPr>
      </p:cxnSp>
      <p:pic>
        <p:nvPicPr>
          <p:cNvPr id="149" name="Google Shape;149;p31"/>
          <p:cNvPicPr preferRelativeResize="0"/>
          <p:nvPr/>
        </p:nvPicPr>
        <p:blipFill rotWithShape="1">
          <a:blip r:embed="rId3">
            <a:alphaModFix/>
          </a:blip>
          <a:srcRect/>
          <a:stretch/>
        </p:blipFill>
        <p:spPr>
          <a:xfrm>
            <a:off x="-7" y="0"/>
            <a:ext cx="9144000" cy="5143500"/>
          </a:xfrm>
          <a:prstGeom prst="rect">
            <a:avLst/>
          </a:prstGeom>
          <a:noFill/>
          <a:ln>
            <a:noFill/>
          </a:ln>
        </p:spPr>
      </p:pic>
      <p:sp>
        <p:nvSpPr>
          <p:cNvPr id="150" name="Google Shape;150;p31"/>
          <p:cNvSpPr txBox="1"/>
          <p:nvPr/>
        </p:nvSpPr>
        <p:spPr>
          <a:xfrm>
            <a:off x="2727476" y="127100"/>
            <a:ext cx="3131700" cy="340200"/>
          </a:xfrm>
          <a:prstGeom prst="rect">
            <a:avLst/>
          </a:prstGeom>
          <a:noFill/>
          <a:ln>
            <a:noFill/>
          </a:ln>
        </p:spPr>
        <p:txBody>
          <a:bodyPr spcFirstLastPara="1" wrap="square" lIns="68575" tIns="34275" rIns="68575" bIns="34275" anchor="t" anchorCtr="0">
            <a:spAutoFit/>
          </a:bodyPr>
          <a:lstStyle/>
          <a:p>
            <a:pPr marL="0" marR="0" lvl="0" indent="0" algn="ctr" rtl="0">
              <a:lnSpc>
                <a:spcPct val="80000"/>
              </a:lnSpc>
              <a:spcBef>
                <a:spcPts val="0"/>
              </a:spcBef>
              <a:spcAft>
                <a:spcPts val="0"/>
              </a:spcAft>
              <a:buClr>
                <a:srgbClr val="000000"/>
              </a:buClr>
              <a:buSzPts val="1800"/>
              <a:buFont typeface="Arial"/>
              <a:buNone/>
            </a:pPr>
            <a:r>
              <a:rPr lang="en-GB" sz="2200" b="1" i="0" u="none" strike="noStrike" cap="none">
                <a:solidFill>
                  <a:srgbClr val="545454"/>
                </a:solidFill>
                <a:latin typeface="Montserrat"/>
                <a:ea typeface="Montserrat"/>
                <a:cs typeface="Montserrat"/>
                <a:sym typeface="Montserrat"/>
              </a:rPr>
              <a:t>LEAN CANVAS</a:t>
            </a:r>
            <a:endParaRPr sz="2200" b="1" i="0" u="none" strike="noStrike" cap="none">
              <a:solidFill>
                <a:schemeClr val="accent1"/>
              </a:solidFill>
              <a:latin typeface="Montserrat"/>
              <a:ea typeface="Montserrat"/>
              <a:cs typeface="Montserrat"/>
              <a:sym typeface="Montserrat"/>
            </a:endParaRPr>
          </a:p>
        </p:txBody>
      </p:sp>
      <p:sp>
        <p:nvSpPr>
          <p:cNvPr id="151" name="Google Shape;151;p31"/>
          <p:cNvSpPr/>
          <p:nvPr/>
        </p:nvSpPr>
        <p:spPr>
          <a:xfrm>
            <a:off x="80125" y="72100"/>
            <a:ext cx="1995000" cy="737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52" name="Google Shape;152;p31"/>
          <p:cNvPicPr preferRelativeResize="0"/>
          <p:nvPr/>
        </p:nvPicPr>
        <p:blipFill rotWithShape="1">
          <a:blip r:embed="rId4">
            <a:alphaModFix/>
          </a:blip>
          <a:srcRect/>
          <a:stretch/>
        </p:blipFill>
        <p:spPr>
          <a:xfrm>
            <a:off x="40063" y="467300"/>
            <a:ext cx="9063875" cy="456659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2"/>
          <p:cNvSpPr txBox="1">
            <a:spLocks noGrp="1"/>
          </p:cNvSpPr>
          <p:nvPr>
            <p:ph type="title"/>
          </p:nvPr>
        </p:nvSpPr>
        <p:spPr>
          <a:xfrm>
            <a:off x="457200" y="-35724"/>
            <a:ext cx="8229600" cy="6618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en-GB" sz="2400" b="1">
                <a:solidFill>
                  <a:srgbClr val="727272"/>
                </a:solidFill>
                <a:latin typeface="Arial"/>
                <a:ea typeface="Arial"/>
                <a:cs typeface="Arial"/>
                <a:sym typeface="Arial"/>
              </a:rPr>
              <a:t>Market Opportunity</a:t>
            </a:r>
            <a:endParaRPr sz="2400" b="1">
              <a:solidFill>
                <a:srgbClr val="727272"/>
              </a:solidFill>
              <a:latin typeface="Arial"/>
              <a:ea typeface="Arial"/>
              <a:cs typeface="Arial"/>
              <a:sym typeface="Arial"/>
            </a:endParaRPr>
          </a:p>
        </p:txBody>
      </p:sp>
      <p:sp>
        <p:nvSpPr>
          <p:cNvPr id="159" name="Google Shape;159;p32"/>
          <p:cNvSpPr txBox="1">
            <a:spLocks noGrp="1"/>
          </p:cNvSpPr>
          <p:nvPr>
            <p:ph type="sldNum" idx="12"/>
          </p:nvPr>
        </p:nvSpPr>
        <p:spPr>
          <a:xfrm>
            <a:off x="6553200" y="4767265"/>
            <a:ext cx="21336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en-GB" b="1">
                <a:solidFill>
                  <a:schemeClr val="lt1"/>
                </a:solidFill>
              </a:rPr>
              <a:t>6</a:t>
            </a:fld>
            <a:endParaRPr b="1">
              <a:solidFill>
                <a:schemeClr val="lt1"/>
              </a:solidFill>
            </a:endParaRPr>
          </a:p>
        </p:txBody>
      </p:sp>
      <p:sp>
        <p:nvSpPr>
          <p:cNvPr id="160" name="Google Shape;160;p32"/>
          <p:cNvSpPr txBox="1">
            <a:spLocks noGrp="1"/>
          </p:cNvSpPr>
          <p:nvPr>
            <p:ph type="ftr" idx="11"/>
          </p:nvPr>
        </p:nvSpPr>
        <p:spPr>
          <a:xfrm>
            <a:off x="3486150" y="4767265"/>
            <a:ext cx="2403000" cy="273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a:solidFill>
                  <a:schemeClr val="lt1"/>
                </a:solidFill>
              </a:rPr>
              <a:t>@MoE AICTE- Investor Pitch Deck Template</a:t>
            </a:r>
            <a:endParaRPr>
              <a:solidFill>
                <a:schemeClr val="lt1"/>
              </a:solidFill>
            </a:endParaRPr>
          </a:p>
        </p:txBody>
      </p:sp>
      <p:pic>
        <p:nvPicPr>
          <p:cNvPr id="161" name="Google Shape;161;p32"/>
          <p:cNvPicPr preferRelativeResize="0"/>
          <p:nvPr/>
        </p:nvPicPr>
        <p:blipFill>
          <a:blip r:embed="rId3">
            <a:alphaModFix/>
          </a:blip>
          <a:stretch>
            <a:fillRect/>
          </a:stretch>
        </p:blipFill>
        <p:spPr>
          <a:xfrm>
            <a:off x="209725" y="88625"/>
            <a:ext cx="739375" cy="739375"/>
          </a:xfrm>
          <a:prstGeom prst="rect">
            <a:avLst/>
          </a:prstGeom>
          <a:noFill/>
          <a:ln>
            <a:noFill/>
          </a:ln>
        </p:spPr>
      </p:pic>
      <p:sp>
        <p:nvSpPr>
          <p:cNvPr id="162" name="Google Shape;162;p32"/>
          <p:cNvSpPr txBox="1"/>
          <p:nvPr/>
        </p:nvSpPr>
        <p:spPr>
          <a:xfrm>
            <a:off x="6160875" y="2005325"/>
            <a:ext cx="2932200" cy="2725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1400"/>
              </a:spcBef>
              <a:spcAft>
                <a:spcPts val="0"/>
              </a:spcAft>
              <a:buClr>
                <a:schemeClr val="dk1"/>
              </a:buClr>
              <a:buSzPts val="1100"/>
              <a:buFont typeface="Arial"/>
              <a:buNone/>
            </a:pPr>
            <a:r>
              <a:rPr lang="en-GB" sz="1300" b="1">
                <a:solidFill>
                  <a:schemeClr val="dk1"/>
                </a:solidFill>
                <a:latin typeface="Ubuntu"/>
                <a:ea typeface="Ubuntu"/>
                <a:cs typeface="Ubuntu"/>
                <a:sym typeface="Ubuntu"/>
              </a:rPr>
              <a:t>How We Make Money</a:t>
            </a:r>
            <a:endParaRPr sz="1300" b="1">
              <a:solidFill>
                <a:schemeClr val="dk1"/>
              </a:solidFill>
              <a:latin typeface="Ubuntu"/>
              <a:ea typeface="Ubuntu"/>
              <a:cs typeface="Ubuntu"/>
              <a:sym typeface="Ubuntu"/>
            </a:endParaRPr>
          </a:p>
          <a:p>
            <a:pPr marL="0" lvl="0" indent="0" algn="l" rtl="0">
              <a:lnSpc>
                <a:spcPct val="150000"/>
              </a:lnSpc>
              <a:spcBef>
                <a:spcPts val="1200"/>
              </a:spcBef>
              <a:spcAft>
                <a:spcPts val="0"/>
              </a:spcAft>
              <a:buNone/>
            </a:pPr>
            <a:r>
              <a:rPr lang="en-GB" sz="1200" b="1">
                <a:solidFill>
                  <a:schemeClr val="dk1"/>
                </a:solidFill>
                <a:latin typeface="Ubuntu"/>
                <a:ea typeface="Ubuntu"/>
                <a:cs typeface="Ubuntu"/>
                <a:sym typeface="Ubuntu"/>
              </a:rPr>
              <a:t>Product Sales:</a:t>
            </a:r>
            <a:r>
              <a:rPr lang="en-GB" sz="1200">
                <a:solidFill>
                  <a:schemeClr val="dk1"/>
                </a:solidFill>
                <a:latin typeface="Ubuntu Medium"/>
                <a:ea typeface="Ubuntu Medium"/>
                <a:cs typeface="Ubuntu Medium"/>
                <a:sym typeface="Ubuntu Medium"/>
              </a:rPr>
              <a:t> Wearable devices to users &amp; institutions.</a:t>
            </a:r>
            <a:endParaRPr sz="1200">
              <a:solidFill>
                <a:schemeClr val="dk1"/>
              </a:solidFill>
              <a:latin typeface="Ubuntu Medium"/>
              <a:ea typeface="Ubuntu Medium"/>
              <a:cs typeface="Ubuntu Medium"/>
              <a:sym typeface="Ubuntu Medium"/>
            </a:endParaRPr>
          </a:p>
          <a:p>
            <a:pPr marL="0" lvl="0" indent="0" algn="l" rtl="0">
              <a:lnSpc>
                <a:spcPct val="150000"/>
              </a:lnSpc>
              <a:spcBef>
                <a:spcPts val="1200"/>
              </a:spcBef>
              <a:spcAft>
                <a:spcPts val="0"/>
              </a:spcAft>
              <a:buNone/>
            </a:pPr>
            <a:r>
              <a:rPr lang="en-GB" sz="1200" b="1">
                <a:solidFill>
                  <a:schemeClr val="dk1"/>
                </a:solidFill>
                <a:latin typeface="Ubuntu"/>
                <a:ea typeface="Ubuntu"/>
                <a:cs typeface="Ubuntu"/>
                <a:sym typeface="Ubuntu"/>
              </a:rPr>
              <a:t>Licensing Fees:</a:t>
            </a:r>
            <a:r>
              <a:rPr lang="en-GB" sz="1200">
                <a:solidFill>
                  <a:schemeClr val="dk1"/>
                </a:solidFill>
                <a:latin typeface="Ubuntu Medium"/>
                <a:ea typeface="Ubuntu Medium"/>
                <a:cs typeface="Ubuntu Medium"/>
                <a:sym typeface="Ubuntu Medium"/>
              </a:rPr>
              <a:t> Patented tech to prosthetic &amp; tech companies.</a:t>
            </a:r>
            <a:endParaRPr sz="1200">
              <a:solidFill>
                <a:schemeClr val="dk1"/>
              </a:solidFill>
              <a:latin typeface="Ubuntu Medium"/>
              <a:ea typeface="Ubuntu Medium"/>
              <a:cs typeface="Ubuntu Medium"/>
              <a:sym typeface="Ubuntu Medium"/>
            </a:endParaRPr>
          </a:p>
          <a:p>
            <a:pPr marL="0" lvl="0" indent="0" algn="l" rtl="0">
              <a:lnSpc>
                <a:spcPct val="150000"/>
              </a:lnSpc>
              <a:spcBef>
                <a:spcPts val="1200"/>
              </a:spcBef>
              <a:spcAft>
                <a:spcPts val="1200"/>
              </a:spcAft>
              <a:buNone/>
            </a:pPr>
            <a:r>
              <a:rPr lang="en-GB" sz="1200" b="1">
                <a:solidFill>
                  <a:schemeClr val="dk1"/>
                </a:solidFill>
                <a:latin typeface="Ubuntu"/>
                <a:ea typeface="Ubuntu"/>
                <a:cs typeface="Ubuntu"/>
                <a:sym typeface="Ubuntu"/>
              </a:rPr>
              <a:t>Subscription Model: </a:t>
            </a:r>
            <a:r>
              <a:rPr lang="en-GB" sz="1200">
                <a:solidFill>
                  <a:schemeClr val="dk1"/>
                </a:solidFill>
                <a:latin typeface="Ubuntu Medium"/>
                <a:ea typeface="Ubuntu Medium"/>
                <a:cs typeface="Ubuntu Medium"/>
                <a:sym typeface="Ubuntu Medium"/>
              </a:rPr>
              <a:t>Monthly/annual plans for advanced features.</a:t>
            </a:r>
            <a:endParaRPr sz="1200">
              <a:solidFill>
                <a:schemeClr val="dk1"/>
              </a:solidFill>
              <a:latin typeface="Ubuntu Medium"/>
              <a:ea typeface="Ubuntu Medium"/>
              <a:cs typeface="Ubuntu Medium"/>
              <a:sym typeface="Ubuntu Medium"/>
            </a:endParaRPr>
          </a:p>
        </p:txBody>
      </p:sp>
      <p:pic>
        <p:nvPicPr>
          <p:cNvPr id="163" name="Google Shape;163;p32" title="Points scored"/>
          <p:cNvPicPr preferRelativeResize="0"/>
          <p:nvPr/>
        </p:nvPicPr>
        <p:blipFill rotWithShape="1">
          <a:blip r:embed="rId4">
            <a:alphaModFix/>
          </a:blip>
          <a:srcRect/>
          <a:stretch/>
        </p:blipFill>
        <p:spPr>
          <a:xfrm>
            <a:off x="6214150" y="458000"/>
            <a:ext cx="2932176" cy="1758024"/>
          </a:xfrm>
          <a:prstGeom prst="rect">
            <a:avLst/>
          </a:prstGeom>
          <a:noFill/>
          <a:ln>
            <a:noFill/>
          </a:ln>
        </p:spPr>
      </p:pic>
      <p:sp>
        <p:nvSpPr>
          <p:cNvPr id="164" name="Google Shape;164;p32"/>
          <p:cNvSpPr txBox="1"/>
          <p:nvPr/>
        </p:nvSpPr>
        <p:spPr>
          <a:xfrm>
            <a:off x="98075" y="786900"/>
            <a:ext cx="2693400" cy="37572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1200"/>
              </a:spcBef>
              <a:spcAft>
                <a:spcPts val="0"/>
              </a:spcAft>
              <a:buClr>
                <a:srgbClr val="000000"/>
              </a:buClr>
              <a:buSzPts val="1100"/>
              <a:buFont typeface="Arial"/>
              <a:buNone/>
            </a:pPr>
            <a:r>
              <a:rPr lang="en-GB" sz="1400" b="1" i="0" u="none" strike="noStrike" cap="none">
                <a:solidFill>
                  <a:srgbClr val="000000"/>
                </a:solidFill>
                <a:latin typeface="Calibri"/>
                <a:ea typeface="Calibri"/>
                <a:cs typeface="Calibri"/>
                <a:sym typeface="Calibri"/>
              </a:rPr>
              <a:t>Total Addressable Market</a:t>
            </a:r>
            <a:endParaRPr sz="1400" b="1"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100"/>
              <a:buFont typeface="Arial"/>
              <a:buNone/>
            </a:pPr>
            <a:r>
              <a:rPr lang="en-GB" sz="1400" b="1" i="0" u="none" strike="noStrike" cap="none">
                <a:solidFill>
                  <a:srgbClr val="000000"/>
                </a:solidFill>
                <a:latin typeface="Calibri"/>
                <a:ea typeface="Calibri"/>
                <a:cs typeface="Calibri"/>
                <a:sym typeface="Calibri"/>
              </a:rPr>
              <a:t>Speech Impairment: </a:t>
            </a:r>
            <a:r>
              <a:rPr lang="en-GB" sz="1400" b="0" i="0" u="none" strike="noStrike" cap="none">
                <a:solidFill>
                  <a:srgbClr val="000000"/>
                </a:solidFill>
                <a:latin typeface="Calibri"/>
                <a:ea typeface="Calibri"/>
                <a:cs typeface="Calibri"/>
                <a:sym typeface="Calibri"/>
              </a:rPr>
              <a:t>1.2 million individuals in India (~1.2% of population) with speech impairment, globally millions more.</a:t>
            </a: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100"/>
              <a:buFont typeface="Arial"/>
              <a:buNone/>
            </a:pPr>
            <a:r>
              <a:rPr lang="en-GB" sz="1400" b="1" i="0" u="none" strike="noStrike" cap="none">
                <a:solidFill>
                  <a:srgbClr val="000000"/>
                </a:solidFill>
                <a:latin typeface="Calibri"/>
                <a:ea typeface="Calibri"/>
                <a:cs typeface="Calibri"/>
                <a:sym typeface="Calibri"/>
              </a:rPr>
              <a:t>Prosthetic Limbs:</a:t>
            </a:r>
            <a:r>
              <a:rPr lang="en-GB" sz="1400" b="0" i="0" u="none" strike="noStrike" cap="none">
                <a:solidFill>
                  <a:srgbClr val="000000"/>
                </a:solidFill>
                <a:latin typeface="Calibri"/>
                <a:ea typeface="Calibri"/>
                <a:cs typeface="Calibri"/>
                <a:sym typeface="Calibri"/>
              </a:rPr>
              <a:t> 3.9–5 million individuals in India alone require prosthetics.</a:t>
            </a: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1200"/>
              </a:spcAft>
              <a:buClr>
                <a:srgbClr val="000000"/>
              </a:buClr>
              <a:buSzPts val="1400"/>
              <a:buFont typeface="Arial"/>
              <a:buNone/>
            </a:pPr>
            <a:r>
              <a:rPr lang="en-GB" sz="1400" b="1" i="0" u="none" strike="noStrike" cap="none">
                <a:solidFill>
                  <a:srgbClr val="000000"/>
                </a:solidFill>
                <a:latin typeface="Calibri"/>
                <a:ea typeface="Calibri"/>
                <a:cs typeface="Calibri"/>
                <a:sym typeface="Calibri"/>
              </a:rPr>
              <a:t>Control Devices (Keyboards):</a:t>
            </a:r>
            <a:r>
              <a:rPr lang="en-GB" sz="1400" b="0" i="0" u="none" strike="noStrike" cap="none">
                <a:solidFill>
                  <a:srgbClr val="000000"/>
                </a:solidFill>
                <a:latin typeface="Calibri"/>
                <a:ea typeface="Calibri"/>
                <a:cs typeface="Calibri"/>
                <a:sym typeface="Calibri"/>
              </a:rPr>
              <a:t> Indian market expected to generate $163.1 million by 2024, with global growth in VR/AR inputs.</a:t>
            </a:r>
            <a:endParaRPr sz="1400" b="0" i="0" u="none" strike="noStrike" cap="none">
              <a:solidFill>
                <a:srgbClr val="000000"/>
              </a:solidFill>
              <a:latin typeface="Calibri"/>
              <a:ea typeface="Calibri"/>
              <a:cs typeface="Calibri"/>
              <a:sym typeface="Calibri"/>
            </a:endParaRPr>
          </a:p>
        </p:txBody>
      </p:sp>
      <p:sp>
        <p:nvSpPr>
          <p:cNvPr id="165" name="Google Shape;165;p32"/>
          <p:cNvSpPr txBox="1"/>
          <p:nvPr/>
        </p:nvSpPr>
        <p:spPr>
          <a:xfrm>
            <a:off x="2843550" y="630325"/>
            <a:ext cx="3325800" cy="4104600"/>
          </a:xfrm>
          <a:prstGeom prst="rect">
            <a:avLst/>
          </a:prstGeom>
          <a:solidFill>
            <a:srgbClr val="FFFFFF"/>
          </a:solidFill>
          <a:ln>
            <a:noFill/>
          </a:ln>
        </p:spPr>
        <p:txBody>
          <a:bodyPr spcFirstLastPara="1" wrap="square" lIns="91425" tIns="91425" rIns="91425" bIns="91425" anchor="t" anchorCtr="0">
            <a:noAutofit/>
          </a:bodyPr>
          <a:lstStyle/>
          <a:p>
            <a:pPr marL="0" marR="0" lvl="0" indent="0" algn="just" rtl="0">
              <a:lnSpc>
                <a:spcPct val="115000"/>
              </a:lnSpc>
              <a:spcBef>
                <a:spcPts val="1200"/>
              </a:spcBef>
              <a:spcAft>
                <a:spcPts val="0"/>
              </a:spcAft>
              <a:buClr>
                <a:srgbClr val="000000"/>
              </a:buClr>
              <a:buSzPts val="1400"/>
              <a:buFont typeface="Arial"/>
              <a:buNone/>
            </a:pPr>
            <a:r>
              <a:rPr lang="en-GB" sz="1400" b="1" i="0" u="none" strike="noStrike" cap="none">
                <a:solidFill>
                  <a:srgbClr val="000000"/>
                </a:solidFill>
                <a:latin typeface="Calibri"/>
                <a:ea typeface="Calibri"/>
                <a:cs typeface="Calibri"/>
                <a:sym typeface="Calibri"/>
              </a:rPr>
              <a:t>Serviceable Addressable Market (SAM)</a:t>
            </a:r>
            <a:endParaRPr sz="1400" b="1"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400"/>
              <a:buFont typeface="Arial"/>
              <a:buNone/>
            </a:pPr>
            <a:r>
              <a:rPr lang="en-GB" sz="1400" b="1" i="0" u="none" strike="noStrike" cap="none">
                <a:solidFill>
                  <a:srgbClr val="000000"/>
                </a:solidFill>
                <a:latin typeface="Calibri"/>
                <a:ea typeface="Calibri"/>
                <a:cs typeface="Calibri"/>
                <a:sym typeface="Calibri"/>
              </a:rPr>
              <a:t>Speech Impairment Devices:</a:t>
            </a:r>
            <a:r>
              <a:rPr lang="en-GB" sz="1400" b="0" i="0" u="none" strike="noStrike" cap="none">
                <a:solidFill>
                  <a:srgbClr val="000000"/>
                </a:solidFill>
                <a:latin typeface="Calibri"/>
                <a:ea typeface="Calibri"/>
                <a:cs typeface="Calibri"/>
                <a:sym typeface="Calibri"/>
              </a:rPr>
              <a:t> Targeting </a:t>
            </a:r>
            <a:r>
              <a:rPr lang="en-GB" sz="1400" b="1" i="0" u="none" strike="noStrike" cap="none">
                <a:solidFill>
                  <a:srgbClr val="000000"/>
                </a:solidFill>
                <a:latin typeface="Calibri"/>
                <a:ea typeface="Calibri"/>
                <a:cs typeface="Calibri"/>
                <a:sym typeface="Calibri"/>
              </a:rPr>
              <a:t>500,000 individuals in India,</a:t>
            </a:r>
            <a:r>
              <a:rPr lang="en-GB" sz="1400" b="0" i="0" u="none" strike="noStrike" cap="none">
                <a:solidFill>
                  <a:srgbClr val="000000"/>
                </a:solidFill>
                <a:latin typeface="Calibri"/>
                <a:ea typeface="Calibri"/>
                <a:cs typeface="Calibri"/>
                <a:sym typeface="Calibri"/>
              </a:rPr>
              <a:t> focusing on urban and semi-urban areas with access to healthcare facilities and assistive technology.</a:t>
            </a: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400"/>
              <a:buFont typeface="Arial"/>
              <a:buNone/>
            </a:pPr>
            <a:r>
              <a:rPr lang="en-GB" sz="1400" b="1" i="0" u="none" strike="noStrike" cap="none">
                <a:solidFill>
                  <a:srgbClr val="000000"/>
                </a:solidFill>
                <a:latin typeface="Calibri"/>
                <a:ea typeface="Calibri"/>
                <a:cs typeface="Calibri"/>
                <a:sym typeface="Calibri"/>
              </a:rPr>
              <a:t>Prosthetic Hands:</a:t>
            </a:r>
            <a:r>
              <a:rPr lang="en-GB" sz="1400" b="0" i="0" u="none" strike="noStrike" cap="none">
                <a:solidFill>
                  <a:srgbClr val="000000"/>
                </a:solidFill>
                <a:latin typeface="Calibri"/>
                <a:ea typeface="Calibri"/>
                <a:cs typeface="Calibri"/>
                <a:sym typeface="Calibri"/>
              </a:rPr>
              <a:t> 1 million potential users in India, prioritizing hospitals, rehabilitation centers, and NGOs that serve individuals needing advanced mobility solutions.</a:t>
            </a: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400"/>
              <a:buFont typeface="Arial"/>
              <a:buNone/>
            </a:pPr>
            <a:r>
              <a:rPr lang="en-GB" sz="1400" b="1" i="0" u="none" strike="noStrike" cap="none">
                <a:solidFill>
                  <a:srgbClr val="000000"/>
                </a:solidFill>
                <a:latin typeface="Calibri"/>
                <a:ea typeface="Calibri"/>
                <a:cs typeface="Calibri"/>
                <a:sym typeface="Calibri"/>
              </a:rPr>
              <a:t>Control Devices:</a:t>
            </a:r>
            <a:r>
              <a:rPr lang="en-GB" sz="1400" b="0" i="0" u="none" strike="noStrike" cap="none">
                <a:solidFill>
                  <a:srgbClr val="000000"/>
                </a:solidFill>
                <a:latin typeface="Calibri"/>
                <a:ea typeface="Calibri"/>
                <a:cs typeface="Calibri"/>
                <a:sym typeface="Calibri"/>
              </a:rPr>
              <a:t> </a:t>
            </a:r>
            <a:r>
              <a:rPr lang="en-GB" sz="1400" b="1" i="0" u="none" strike="noStrike" cap="none">
                <a:solidFill>
                  <a:srgbClr val="000000"/>
                </a:solidFill>
                <a:latin typeface="Calibri"/>
                <a:ea typeface="Calibri"/>
                <a:cs typeface="Calibri"/>
                <a:sym typeface="Calibri"/>
              </a:rPr>
              <a:t>Penetrating 20%</a:t>
            </a:r>
            <a:r>
              <a:rPr lang="en-GB" sz="1400" b="0" i="0" u="none" strike="noStrike" cap="none">
                <a:solidFill>
                  <a:srgbClr val="000000"/>
                </a:solidFill>
                <a:latin typeface="Calibri"/>
                <a:ea typeface="Calibri"/>
                <a:cs typeface="Calibri"/>
                <a:sym typeface="Calibri"/>
              </a:rPr>
              <a:t> of the </a:t>
            </a:r>
            <a:r>
              <a:rPr lang="en-GB" sz="1400" b="1" i="0" u="none" strike="noStrike" cap="none">
                <a:solidFill>
                  <a:srgbClr val="000000"/>
                </a:solidFill>
                <a:latin typeface="Calibri"/>
                <a:ea typeface="Calibri"/>
                <a:cs typeface="Calibri"/>
                <a:sym typeface="Calibri"/>
              </a:rPr>
              <a:t>$163.1 million</a:t>
            </a:r>
            <a:r>
              <a:rPr lang="en-GB" sz="1400" b="0" i="0" u="none" strike="noStrike" cap="none">
                <a:solidFill>
                  <a:srgbClr val="000000"/>
                </a:solidFill>
                <a:latin typeface="Calibri"/>
                <a:ea typeface="Calibri"/>
                <a:cs typeface="Calibri"/>
                <a:sym typeface="Calibri"/>
              </a:rPr>
              <a:t> Indian keyboard market by offering innovative input devices for the growing VR/AR market.</a:t>
            </a: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a:p>
            <a:pPr marL="0" marR="0" lvl="0" indent="0" algn="just" rtl="0">
              <a:lnSpc>
                <a:spcPct val="115000"/>
              </a:lnSpc>
              <a:spcBef>
                <a:spcPts val="1200"/>
              </a:spcBef>
              <a:spcAft>
                <a:spcPts val="120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3"/>
          <p:cNvSpPr txBox="1">
            <a:spLocks noGrp="1"/>
          </p:cNvSpPr>
          <p:nvPr>
            <p:ph type="title"/>
          </p:nvPr>
        </p:nvSpPr>
        <p:spPr>
          <a:xfrm>
            <a:off x="457200" y="-35723"/>
            <a:ext cx="8229600" cy="6834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en-GB" sz="2400" b="1">
                <a:solidFill>
                  <a:srgbClr val="727272"/>
                </a:solidFill>
                <a:latin typeface="Arial"/>
                <a:ea typeface="Arial"/>
                <a:cs typeface="Arial"/>
                <a:sym typeface="Arial"/>
              </a:rPr>
              <a:t>Go to Market Strategy (GTM)</a:t>
            </a:r>
            <a:endParaRPr sz="2400"/>
          </a:p>
        </p:txBody>
      </p:sp>
      <p:sp>
        <p:nvSpPr>
          <p:cNvPr id="172" name="Google Shape;172;p33"/>
          <p:cNvSpPr txBox="1"/>
          <p:nvPr/>
        </p:nvSpPr>
        <p:spPr>
          <a:xfrm>
            <a:off x="269575" y="1000800"/>
            <a:ext cx="4248600" cy="3578700"/>
          </a:xfrm>
          <a:prstGeom prst="rect">
            <a:avLst/>
          </a:prstGeom>
          <a:noFill/>
          <a:ln>
            <a:noFill/>
          </a:ln>
        </p:spPr>
        <p:txBody>
          <a:bodyPr spcFirstLastPara="1" wrap="square" lIns="68575" tIns="34275" rIns="68575" bIns="34275" anchor="t" anchorCtr="0">
            <a:spAutoFit/>
          </a:bodyPr>
          <a:lstStyle/>
          <a:p>
            <a:pPr marL="0" lvl="0" indent="0" algn="just" rtl="0">
              <a:lnSpc>
                <a:spcPct val="115000"/>
              </a:lnSpc>
              <a:spcBef>
                <a:spcPts val="1400"/>
              </a:spcBef>
              <a:spcAft>
                <a:spcPts val="0"/>
              </a:spcAft>
              <a:buClr>
                <a:schemeClr val="dk1"/>
              </a:buClr>
              <a:buSzPts val="1100"/>
              <a:buFont typeface="Arial"/>
              <a:buNone/>
            </a:pPr>
            <a:r>
              <a:rPr lang="en-GB" sz="1300" b="1">
                <a:solidFill>
                  <a:schemeClr val="dk1"/>
                </a:solidFill>
              </a:rPr>
              <a:t>Where Are Your Customers Looking Today and Finding Help?</a:t>
            </a:r>
            <a:endParaRPr sz="1300" b="1">
              <a:solidFill>
                <a:schemeClr val="dk1"/>
              </a:solidFill>
            </a:endParaRPr>
          </a:p>
          <a:p>
            <a:pPr marL="457200" lvl="0" indent="-298450" algn="just" rtl="0">
              <a:lnSpc>
                <a:spcPct val="115000"/>
              </a:lnSpc>
              <a:spcBef>
                <a:spcPts val="1200"/>
              </a:spcBef>
              <a:spcAft>
                <a:spcPts val="0"/>
              </a:spcAft>
              <a:buClr>
                <a:schemeClr val="dk1"/>
              </a:buClr>
              <a:buSzPts val="1100"/>
              <a:buChar char="●"/>
            </a:pPr>
            <a:r>
              <a:rPr lang="en-GB" sz="1100" b="1">
                <a:solidFill>
                  <a:schemeClr val="dk1"/>
                </a:solidFill>
              </a:rPr>
              <a:t>Speech-Impaired Individuals</a:t>
            </a:r>
            <a:r>
              <a:rPr lang="en-GB" sz="1100">
                <a:solidFill>
                  <a:schemeClr val="dk1"/>
                </a:solidFill>
              </a:rPr>
              <a:t>:</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Rely on sign language interpreters, basic communication devices, and mobile apps.</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Seek help via NGOs, hospitals, and disability forums.</a:t>
            </a:r>
            <a:endParaRPr sz="1100">
              <a:solidFill>
                <a:schemeClr val="dk1"/>
              </a:solidFill>
            </a:endParaRPr>
          </a:p>
          <a:p>
            <a:pPr marL="457200" lvl="0" indent="-298450" algn="just" rtl="0">
              <a:lnSpc>
                <a:spcPct val="115000"/>
              </a:lnSpc>
              <a:spcBef>
                <a:spcPts val="0"/>
              </a:spcBef>
              <a:spcAft>
                <a:spcPts val="0"/>
              </a:spcAft>
              <a:buClr>
                <a:schemeClr val="dk1"/>
              </a:buClr>
              <a:buSzPts val="1100"/>
              <a:buChar char="●"/>
            </a:pPr>
            <a:r>
              <a:rPr lang="en-GB" sz="1100" b="1">
                <a:solidFill>
                  <a:schemeClr val="dk1"/>
                </a:solidFill>
              </a:rPr>
              <a:t>Prosthetics Users</a:t>
            </a:r>
            <a:r>
              <a:rPr lang="en-GB" sz="1100">
                <a:solidFill>
                  <a:schemeClr val="dk1"/>
                </a:solidFill>
              </a:rPr>
              <a:t>:</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Explore traditional prosthetics through rehabilitation centers and online marketplaces.</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Look for guidance from healthcare providers and support groups.</a:t>
            </a:r>
            <a:endParaRPr sz="1100">
              <a:solidFill>
                <a:schemeClr val="dk1"/>
              </a:solidFill>
            </a:endParaRPr>
          </a:p>
          <a:p>
            <a:pPr marL="457200" lvl="0" indent="-298450" algn="just" rtl="0">
              <a:lnSpc>
                <a:spcPct val="115000"/>
              </a:lnSpc>
              <a:spcBef>
                <a:spcPts val="0"/>
              </a:spcBef>
              <a:spcAft>
                <a:spcPts val="0"/>
              </a:spcAft>
              <a:buClr>
                <a:schemeClr val="dk1"/>
              </a:buClr>
              <a:buSzPts val="1100"/>
              <a:buChar char="●"/>
            </a:pPr>
            <a:r>
              <a:rPr lang="en-GB" sz="1100" b="1">
                <a:solidFill>
                  <a:schemeClr val="dk1"/>
                </a:solidFill>
              </a:rPr>
              <a:t>VR/AR Users</a:t>
            </a:r>
            <a:r>
              <a:rPr lang="en-GB" sz="1100">
                <a:solidFill>
                  <a:schemeClr val="dk1"/>
                </a:solidFill>
              </a:rPr>
              <a:t>:</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Purchase controllers and input devices through e-commerce platforms like Amazon, Flipkart, and specialty tech stores.</a:t>
            </a:r>
            <a:endParaRPr sz="1100">
              <a:solidFill>
                <a:schemeClr val="dk1"/>
              </a:solidFill>
            </a:endParaRPr>
          </a:p>
          <a:p>
            <a:pPr marL="914400" lvl="1" indent="-298450" algn="just" rtl="0">
              <a:lnSpc>
                <a:spcPct val="115000"/>
              </a:lnSpc>
              <a:spcBef>
                <a:spcPts val="0"/>
              </a:spcBef>
              <a:spcAft>
                <a:spcPts val="0"/>
              </a:spcAft>
              <a:buClr>
                <a:schemeClr val="dk1"/>
              </a:buClr>
              <a:buSzPts val="1100"/>
              <a:buChar char="○"/>
            </a:pPr>
            <a:r>
              <a:rPr lang="en-GB" sz="1100">
                <a:solidFill>
                  <a:schemeClr val="dk1"/>
                </a:solidFill>
              </a:rPr>
              <a:t>Follow reviews, influencers, and tech forums.</a:t>
            </a:r>
            <a:endParaRPr sz="1500">
              <a:solidFill>
                <a:schemeClr val="dk1"/>
              </a:solidFill>
            </a:endParaRPr>
          </a:p>
        </p:txBody>
      </p:sp>
      <p:sp>
        <p:nvSpPr>
          <p:cNvPr id="173" name="Google Shape;173;p33"/>
          <p:cNvSpPr txBox="1">
            <a:spLocks noGrp="1"/>
          </p:cNvSpPr>
          <p:nvPr>
            <p:ph type="sldNum" idx="12"/>
          </p:nvPr>
        </p:nvSpPr>
        <p:spPr>
          <a:xfrm>
            <a:off x="6553200" y="4767265"/>
            <a:ext cx="21336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en-GB" b="1">
                <a:solidFill>
                  <a:schemeClr val="lt1"/>
                </a:solidFill>
              </a:rPr>
              <a:t>7</a:t>
            </a:fld>
            <a:endParaRPr b="1">
              <a:solidFill>
                <a:schemeClr val="lt1"/>
              </a:solidFill>
            </a:endParaRPr>
          </a:p>
        </p:txBody>
      </p:sp>
      <p:sp>
        <p:nvSpPr>
          <p:cNvPr id="174" name="Google Shape;174;p33"/>
          <p:cNvSpPr txBox="1">
            <a:spLocks noGrp="1"/>
          </p:cNvSpPr>
          <p:nvPr>
            <p:ph type="ftr" idx="11"/>
          </p:nvPr>
        </p:nvSpPr>
        <p:spPr>
          <a:xfrm>
            <a:off x="3486150" y="4767265"/>
            <a:ext cx="2403000" cy="273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a:solidFill>
                  <a:schemeClr val="lt1"/>
                </a:solidFill>
              </a:rPr>
              <a:t>@MoE AICTE- Investor Pitch Deck Template</a:t>
            </a:r>
            <a:endParaRPr>
              <a:solidFill>
                <a:schemeClr val="lt1"/>
              </a:solidFill>
            </a:endParaRPr>
          </a:p>
        </p:txBody>
      </p:sp>
      <p:sp>
        <p:nvSpPr>
          <p:cNvPr id="175" name="Google Shape;175;p33"/>
          <p:cNvSpPr txBox="1"/>
          <p:nvPr/>
        </p:nvSpPr>
        <p:spPr>
          <a:xfrm>
            <a:off x="4737200" y="714900"/>
            <a:ext cx="4292400" cy="3807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400"/>
              </a:spcBef>
              <a:spcAft>
                <a:spcPts val="0"/>
              </a:spcAft>
              <a:buClr>
                <a:schemeClr val="dk1"/>
              </a:buClr>
              <a:buSzPts val="1100"/>
              <a:buFont typeface="Arial"/>
              <a:buNone/>
            </a:pPr>
            <a:r>
              <a:rPr lang="en-GB" sz="1300">
                <a:solidFill>
                  <a:schemeClr val="dk1"/>
                </a:solidFill>
                <a:latin typeface="Ubuntu Medium"/>
                <a:ea typeface="Ubuntu Medium"/>
                <a:cs typeface="Ubuntu Medium"/>
                <a:sym typeface="Ubuntu Medium"/>
              </a:rPr>
              <a:t> </a:t>
            </a:r>
            <a:r>
              <a:rPr lang="en-GB" sz="1300" b="1">
                <a:solidFill>
                  <a:schemeClr val="dk1"/>
                </a:solidFill>
                <a:latin typeface="Ubuntu"/>
                <a:ea typeface="Ubuntu"/>
                <a:cs typeface="Ubuntu"/>
                <a:sym typeface="Ubuntu"/>
              </a:rPr>
              <a:t>Where Will You Get in Front of Them?</a:t>
            </a:r>
            <a:endParaRPr sz="1300" b="1">
              <a:solidFill>
                <a:schemeClr val="dk1"/>
              </a:solidFill>
              <a:latin typeface="Ubuntu"/>
              <a:ea typeface="Ubuntu"/>
              <a:cs typeface="Ubuntu"/>
              <a:sym typeface="Ubuntu"/>
            </a:endParaRPr>
          </a:p>
          <a:p>
            <a:pPr marL="457200" lvl="0" indent="-298450" algn="just" rtl="0">
              <a:lnSpc>
                <a:spcPct val="115000"/>
              </a:lnSpc>
              <a:spcBef>
                <a:spcPts val="1200"/>
              </a:spcBef>
              <a:spcAft>
                <a:spcPts val="0"/>
              </a:spcAft>
              <a:buClr>
                <a:schemeClr val="dk1"/>
              </a:buClr>
              <a:buSzPts val="1100"/>
              <a:buChar char="●"/>
            </a:pPr>
            <a:r>
              <a:rPr lang="en-GB" sz="1100" b="1">
                <a:solidFill>
                  <a:schemeClr val="dk1"/>
                </a:solidFill>
                <a:latin typeface="Ubuntu"/>
                <a:ea typeface="Ubuntu"/>
                <a:cs typeface="Ubuntu"/>
                <a:sym typeface="Ubuntu"/>
              </a:rPr>
              <a:t>Digital Channels:</a:t>
            </a:r>
            <a:endParaRPr sz="1100" b="1">
              <a:solidFill>
                <a:schemeClr val="dk1"/>
              </a:solidFill>
              <a:latin typeface="Ubuntu"/>
              <a:ea typeface="Ubuntu"/>
              <a:cs typeface="Ubuntu"/>
              <a:sym typeface="Ubuntu"/>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Social media ads targeting speech-impaired and prosthetic communities (Facebook, Instagram, LinkedIn).</a:t>
            </a:r>
            <a:endParaRPr sz="1100">
              <a:solidFill>
                <a:schemeClr val="dk1"/>
              </a:solidFill>
              <a:latin typeface="Ubuntu Medium"/>
              <a:ea typeface="Ubuntu Medium"/>
              <a:cs typeface="Ubuntu Medium"/>
              <a:sym typeface="Ubuntu Medium"/>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Dedicated website with educational content, testimonials, and a seamless e-commerce experience.</a:t>
            </a:r>
            <a:endParaRPr sz="1100">
              <a:solidFill>
                <a:schemeClr val="dk1"/>
              </a:solidFill>
              <a:latin typeface="Ubuntu Medium"/>
              <a:ea typeface="Ubuntu Medium"/>
              <a:cs typeface="Ubuntu Medium"/>
              <a:sym typeface="Ubuntu Medium"/>
            </a:endParaRPr>
          </a:p>
          <a:p>
            <a:pPr marL="457200" lvl="0" indent="-298450" algn="just" rtl="0">
              <a:lnSpc>
                <a:spcPct val="115000"/>
              </a:lnSpc>
              <a:spcBef>
                <a:spcPts val="0"/>
              </a:spcBef>
              <a:spcAft>
                <a:spcPts val="0"/>
              </a:spcAft>
              <a:buClr>
                <a:schemeClr val="dk1"/>
              </a:buClr>
              <a:buSzPts val="1100"/>
              <a:buChar char="●"/>
            </a:pPr>
            <a:r>
              <a:rPr lang="en-GB" sz="1100" b="1">
                <a:solidFill>
                  <a:schemeClr val="dk1"/>
                </a:solidFill>
                <a:latin typeface="Ubuntu"/>
                <a:ea typeface="Ubuntu"/>
                <a:cs typeface="Ubuntu"/>
                <a:sym typeface="Ubuntu"/>
              </a:rPr>
              <a:t>Partnerships:</a:t>
            </a:r>
            <a:endParaRPr sz="1100" b="1">
              <a:solidFill>
                <a:schemeClr val="dk1"/>
              </a:solidFill>
              <a:latin typeface="Ubuntu"/>
              <a:ea typeface="Ubuntu"/>
              <a:cs typeface="Ubuntu"/>
              <a:sym typeface="Ubuntu"/>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Collaborate with hospitals, NGOs, and prosthetic manufacturers for product trials.</a:t>
            </a:r>
            <a:endParaRPr sz="1100">
              <a:solidFill>
                <a:schemeClr val="dk1"/>
              </a:solidFill>
              <a:latin typeface="Ubuntu Medium"/>
              <a:ea typeface="Ubuntu Medium"/>
              <a:cs typeface="Ubuntu Medium"/>
              <a:sym typeface="Ubuntu Medium"/>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Partner with VR/AR companies for bundled offerings.</a:t>
            </a:r>
            <a:endParaRPr sz="1100">
              <a:solidFill>
                <a:schemeClr val="dk1"/>
              </a:solidFill>
              <a:latin typeface="Ubuntu Medium"/>
              <a:ea typeface="Ubuntu Medium"/>
              <a:cs typeface="Ubuntu Medium"/>
              <a:sym typeface="Ubuntu Medium"/>
            </a:endParaRPr>
          </a:p>
          <a:p>
            <a:pPr marL="457200" lvl="0" indent="-298450" algn="just" rtl="0">
              <a:lnSpc>
                <a:spcPct val="115000"/>
              </a:lnSpc>
              <a:spcBef>
                <a:spcPts val="0"/>
              </a:spcBef>
              <a:spcAft>
                <a:spcPts val="0"/>
              </a:spcAft>
              <a:buClr>
                <a:schemeClr val="dk1"/>
              </a:buClr>
              <a:buSzPts val="1100"/>
              <a:buChar char="●"/>
            </a:pPr>
            <a:r>
              <a:rPr lang="en-GB" sz="1100" b="1">
                <a:solidFill>
                  <a:schemeClr val="dk1"/>
                </a:solidFill>
                <a:latin typeface="Ubuntu"/>
                <a:ea typeface="Ubuntu"/>
                <a:cs typeface="Ubuntu"/>
                <a:sym typeface="Ubuntu"/>
              </a:rPr>
              <a:t>On-Ground Initiatives:</a:t>
            </a:r>
            <a:endParaRPr sz="1100" b="1">
              <a:solidFill>
                <a:schemeClr val="dk1"/>
              </a:solidFill>
              <a:latin typeface="Ubuntu"/>
              <a:ea typeface="Ubuntu"/>
              <a:cs typeface="Ubuntu"/>
              <a:sym typeface="Ubuntu"/>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Host workshops and product demos in hospitals, rehabilitation centers, and tech expos.</a:t>
            </a:r>
            <a:endParaRPr sz="1100">
              <a:solidFill>
                <a:schemeClr val="dk1"/>
              </a:solidFill>
              <a:latin typeface="Ubuntu Medium"/>
              <a:ea typeface="Ubuntu Medium"/>
              <a:cs typeface="Ubuntu Medium"/>
              <a:sym typeface="Ubuntu Medium"/>
            </a:endParaRPr>
          </a:p>
          <a:p>
            <a:pPr marL="914400" lvl="1" indent="-298450" algn="just" rtl="0">
              <a:lnSpc>
                <a:spcPct val="115000"/>
              </a:lnSpc>
              <a:spcBef>
                <a:spcPts val="0"/>
              </a:spcBef>
              <a:spcAft>
                <a:spcPts val="0"/>
              </a:spcAft>
              <a:buClr>
                <a:schemeClr val="dk1"/>
              </a:buClr>
              <a:buSzPts val="1100"/>
              <a:buFont typeface="Ubuntu Medium"/>
              <a:buChar char="○"/>
            </a:pPr>
            <a:r>
              <a:rPr lang="en-GB" sz="1100">
                <a:solidFill>
                  <a:schemeClr val="dk1"/>
                </a:solidFill>
                <a:latin typeface="Ubuntu Medium"/>
                <a:ea typeface="Ubuntu Medium"/>
                <a:cs typeface="Ubuntu Medium"/>
                <a:sym typeface="Ubuntu Medium"/>
              </a:rPr>
              <a:t>Attend accessibility and tech conferences to reach early adopters.</a:t>
            </a:r>
            <a:endParaRPr sz="2400">
              <a:solidFill>
                <a:schemeClr val="dk1"/>
              </a:solidFill>
              <a:latin typeface="Ubuntu Medium"/>
              <a:ea typeface="Ubuntu Medium"/>
              <a:cs typeface="Ubuntu Medium"/>
              <a:sym typeface="Ubuntu Medium"/>
            </a:endParaRPr>
          </a:p>
        </p:txBody>
      </p:sp>
      <p:pic>
        <p:nvPicPr>
          <p:cNvPr id="176" name="Google Shape;176;p33"/>
          <p:cNvPicPr preferRelativeResize="0"/>
          <p:nvPr/>
        </p:nvPicPr>
        <p:blipFill>
          <a:blip r:embed="rId3">
            <a:alphaModFix/>
          </a:blip>
          <a:stretch>
            <a:fillRect/>
          </a:stretch>
        </p:blipFill>
        <p:spPr>
          <a:xfrm>
            <a:off x="209725" y="88625"/>
            <a:ext cx="739375" cy="739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34"/>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2" name="Google Shape;182;p34"/>
          <p:cNvSpPr/>
          <p:nvPr/>
        </p:nvSpPr>
        <p:spPr>
          <a:xfrm>
            <a:off x="80125" y="72100"/>
            <a:ext cx="1995000" cy="737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3" name="Google Shape;183;p34"/>
          <p:cNvSpPr txBox="1"/>
          <p:nvPr/>
        </p:nvSpPr>
        <p:spPr>
          <a:xfrm>
            <a:off x="338438" y="179800"/>
            <a:ext cx="3592200" cy="314100"/>
          </a:xfrm>
          <a:prstGeom prst="rect">
            <a:avLst/>
          </a:prstGeom>
          <a:noFill/>
          <a:ln>
            <a:noFill/>
          </a:ln>
        </p:spPr>
        <p:txBody>
          <a:bodyPr spcFirstLastPara="1" wrap="square" lIns="45725" tIns="45725" rIns="45725" bIns="45725" anchor="t" anchorCtr="0">
            <a:spAutoFit/>
          </a:bodyPr>
          <a:lstStyle/>
          <a:p>
            <a:pPr marL="0" lvl="0" indent="0" algn="l" rtl="0">
              <a:lnSpc>
                <a:spcPct val="80000"/>
              </a:lnSpc>
              <a:spcBef>
                <a:spcPts val="0"/>
              </a:spcBef>
              <a:spcAft>
                <a:spcPts val="0"/>
              </a:spcAft>
              <a:buClr>
                <a:schemeClr val="dk1"/>
              </a:buClr>
              <a:buSzPts val="1800"/>
              <a:buFont typeface="Arial"/>
              <a:buNone/>
            </a:pPr>
            <a:r>
              <a:rPr lang="en-GB" sz="1800" b="1">
                <a:solidFill>
                  <a:srgbClr val="545454"/>
                </a:solidFill>
                <a:latin typeface="Montserrat"/>
                <a:ea typeface="Montserrat"/>
                <a:cs typeface="Montserrat"/>
                <a:sym typeface="Montserrat"/>
              </a:rPr>
              <a:t>Business Model</a:t>
            </a:r>
            <a:endParaRPr sz="2000" b="1" i="0" u="none" strike="noStrike" cap="none">
              <a:solidFill>
                <a:schemeClr val="dk1"/>
              </a:solidFill>
              <a:latin typeface="Arial"/>
              <a:ea typeface="Arial"/>
              <a:cs typeface="Arial"/>
              <a:sym typeface="Arial"/>
            </a:endParaRPr>
          </a:p>
        </p:txBody>
      </p:sp>
      <p:sp>
        <p:nvSpPr>
          <p:cNvPr id="184" name="Google Shape;184;p34"/>
          <p:cNvSpPr txBox="1"/>
          <p:nvPr/>
        </p:nvSpPr>
        <p:spPr>
          <a:xfrm>
            <a:off x="186050" y="656800"/>
            <a:ext cx="3592200" cy="3744300"/>
          </a:xfrm>
          <a:prstGeom prst="rect">
            <a:avLst/>
          </a:prstGeom>
          <a:noFill/>
          <a:ln>
            <a:noFill/>
          </a:ln>
        </p:spPr>
        <p:txBody>
          <a:bodyPr spcFirstLastPara="1" wrap="square" lIns="45725" tIns="45725" rIns="45725" bIns="45725" anchor="t" anchorCtr="0">
            <a:spAutoFit/>
          </a:bodyPr>
          <a:lstStyle/>
          <a:p>
            <a:pPr marL="0" lvl="0" indent="0" algn="just" rtl="0">
              <a:lnSpc>
                <a:spcPct val="115000"/>
              </a:lnSpc>
              <a:spcBef>
                <a:spcPts val="0"/>
              </a:spcBef>
              <a:spcAft>
                <a:spcPts val="0"/>
              </a:spcAft>
              <a:buClr>
                <a:schemeClr val="dk1"/>
              </a:buClr>
              <a:buSzPts val="1100"/>
              <a:buFont typeface="Arial"/>
              <a:buNone/>
            </a:pPr>
            <a:r>
              <a:rPr lang="en-GB" sz="1300" b="1">
                <a:solidFill>
                  <a:schemeClr val="dk1"/>
                </a:solidFill>
              </a:rPr>
              <a:t>Source of Revenue</a:t>
            </a:r>
            <a:endParaRPr sz="1300" b="1">
              <a:solidFill>
                <a:schemeClr val="dk1"/>
              </a:solidFill>
            </a:endParaRPr>
          </a:p>
          <a:p>
            <a:pPr marL="0" lvl="0" indent="0" algn="just" rtl="0">
              <a:lnSpc>
                <a:spcPct val="115000"/>
              </a:lnSpc>
              <a:spcBef>
                <a:spcPts val="0"/>
              </a:spcBef>
              <a:spcAft>
                <a:spcPts val="0"/>
              </a:spcAft>
              <a:buNone/>
            </a:pPr>
            <a:endParaRPr sz="1300">
              <a:solidFill>
                <a:schemeClr val="dk1"/>
              </a:solidFill>
            </a:endParaRPr>
          </a:p>
          <a:p>
            <a:pPr marL="457200" lvl="0" indent="-311150" algn="just" rtl="0">
              <a:lnSpc>
                <a:spcPct val="115000"/>
              </a:lnSpc>
              <a:spcBef>
                <a:spcPts val="0"/>
              </a:spcBef>
              <a:spcAft>
                <a:spcPts val="0"/>
              </a:spcAft>
              <a:buClr>
                <a:schemeClr val="dk1"/>
              </a:buClr>
              <a:buSzPts val="1300"/>
              <a:buChar char="●"/>
            </a:pPr>
            <a:r>
              <a:rPr lang="en-GB" sz="1300">
                <a:solidFill>
                  <a:schemeClr val="dk1"/>
                </a:solidFill>
              </a:rPr>
              <a:t>Product Sales – Direct sales of the hardware device to individuals, hospitals, NGOs, and VR/AR companies.</a:t>
            </a:r>
            <a:endParaRPr sz="1300">
              <a:solidFill>
                <a:schemeClr val="dk1"/>
              </a:solidFill>
            </a:endParaRPr>
          </a:p>
          <a:p>
            <a:pPr marL="0" lvl="0" indent="0" algn="just" rtl="0">
              <a:lnSpc>
                <a:spcPct val="115000"/>
              </a:lnSpc>
              <a:spcBef>
                <a:spcPts val="0"/>
              </a:spcBef>
              <a:spcAft>
                <a:spcPts val="0"/>
              </a:spcAft>
              <a:buNone/>
            </a:pPr>
            <a:endParaRPr sz="1300">
              <a:solidFill>
                <a:schemeClr val="dk1"/>
              </a:solidFill>
            </a:endParaRPr>
          </a:p>
          <a:p>
            <a:pPr marL="457200" lvl="0" indent="-311150" algn="just" rtl="0">
              <a:lnSpc>
                <a:spcPct val="115000"/>
              </a:lnSpc>
              <a:spcBef>
                <a:spcPts val="0"/>
              </a:spcBef>
              <a:spcAft>
                <a:spcPts val="0"/>
              </a:spcAft>
              <a:buClr>
                <a:schemeClr val="dk1"/>
              </a:buClr>
              <a:buSzPts val="1300"/>
              <a:buChar char="●"/>
            </a:pPr>
            <a:r>
              <a:rPr lang="en-GB" sz="1300">
                <a:solidFill>
                  <a:schemeClr val="dk1"/>
                </a:solidFill>
              </a:rPr>
              <a:t>Licensing – Licensing our patented technology to prosthetic manufacturers and tech companies for integration into their products.</a:t>
            </a:r>
            <a:endParaRPr sz="1300">
              <a:solidFill>
                <a:schemeClr val="dk1"/>
              </a:solidFill>
            </a:endParaRPr>
          </a:p>
          <a:p>
            <a:pPr marL="457200" lvl="0" indent="0" algn="just" rtl="0">
              <a:lnSpc>
                <a:spcPct val="115000"/>
              </a:lnSpc>
              <a:spcBef>
                <a:spcPts val="0"/>
              </a:spcBef>
              <a:spcAft>
                <a:spcPts val="0"/>
              </a:spcAft>
              <a:buNone/>
            </a:pPr>
            <a:endParaRPr sz="1300">
              <a:solidFill>
                <a:schemeClr val="dk1"/>
              </a:solidFill>
            </a:endParaRPr>
          </a:p>
          <a:p>
            <a:pPr marL="457200" lvl="0" indent="-311150" algn="just" rtl="0">
              <a:lnSpc>
                <a:spcPct val="115000"/>
              </a:lnSpc>
              <a:spcBef>
                <a:spcPts val="0"/>
              </a:spcBef>
              <a:spcAft>
                <a:spcPts val="0"/>
              </a:spcAft>
              <a:buClr>
                <a:schemeClr val="dk1"/>
              </a:buClr>
              <a:buSzPts val="1300"/>
              <a:buChar char="●"/>
            </a:pPr>
            <a:r>
              <a:rPr lang="en-GB" sz="1300">
                <a:solidFill>
                  <a:schemeClr val="dk1"/>
                </a:solidFill>
              </a:rPr>
              <a:t>Subscription Model – Offering premium features or software updates via a subscription service, particularly for VR/AR applications and advanced prosthetic functionalities.</a:t>
            </a:r>
            <a:endParaRPr sz="1300">
              <a:solidFill>
                <a:schemeClr val="dk1"/>
              </a:solidFill>
            </a:endParaRPr>
          </a:p>
        </p:txBody>
      </p:sp>
      <p:sp>
        <p:nvSpPr>
          <p:cNvPr id="185" name="Google Shape;185;p34"/>
          <p:cNvSpPr txBox="1"/>
          <p:nvPr/>
        </p:nvSpPr>
        <p:spPr>
          <a:xfrm>
            <a:off x="3890700" y="623400"/>
            <a:ext cx="3948600" cy="3968100"/>
          </a:xfrm>
          <a:prstGeom prst="rect">
            <a:avLst/>
          </a:prstGeom>
          <a:noFill/>
          <a:ln>
            <a:noFill/>
          </a:ln>
        </p:spPr>
        <p:txBody>
          <a:bodyPr spcFirstLastPara="1" wrap="square" lIns="45725" tIns="45725" rIns="45725" bIns="45725" anchor="t" anchorCtr="0">
            <a:spAutoFit/>
          </a:bodyPr>
          <a:lstStyle/>
          <a:p>
            <a:pPr marL="0" lvl="0" indent="0" algn="just" rtl="0">
              <a:lnSpc>
                <a:spcPct val="115000"/>
              </a:lnSpc>
              <a:spcBef>
                <a:spcPts val="1200"/>
              </a:spcBef>
              <a:spcAft>
                <a:spcPts val="0"/>
              </a:spcAft>
              <a:buNone/>
            </a:pPr>
            <a:r>
              <a:rPr lang="en-GB" sz="1200" b="1">
                <a:solidFill>
                  <a:schemeClr val="dk1"/>
                </a:solidFill>
              </a:rPr>
              <a:t>Investors viable business model in place</a:t>
            </a:r>
            <a:endParaRPr sz="1200" b="1">
              <a:solidFill>
                <a:schemeClr val="dk1"/>
              </a:solidFill>
            </a:endParaRPr>
          </a:p>
          <a:p>
            <a:pPr marL="457200" lvl="0" indent="-304800" algn="just" rtl="0">
              <a:lnSpc>
                <a:spcPct val="150000"/>
              </a:lnSpc>
              <a:spcBef>
                <a:spcPts val="1200"/>
              </a:spcBef>
              <a:spcAft>
                <a:spcPts val="0"/>
              </a:spcAft>
              <a:buClr>
                <a:schemeClr val="dk1"/>
              </a:buClr>
              <a:buSzPts val="1200"/>
              <a:buChar char="●"/>
            </a:pPr>
            <a:r>
              <a:rPr lang="en-GB" sz="1200">
                <a:solidFill>
                  <a:schemeClr val="dk1"/>
                </a:solidFill>
              </a:rPr>
              <a:t>Direct Sales – High-margin sales of our hardware to a rapidly growing market (healthcare, prosthetics, VR/AR) ensures quick revenue generation and scalability.</a:t>
            </a:r>
            <a:endParaRPr sz="1200">
              <a:solidFill>
                <a:schemeClr val="dk1"/>
              </a:solidFill>
            </a:endParaRPr>
          </a:p>
          <a:p>
            <a:pPr marL="457200" lvl="0" indent="-304800" algn="just" rtl="0">
              <a:lnSpc>
                <a:spcPct val="150000"/>
              </a:lnSpc>
              <a:spcBef>
                <a:spcPts val="0"/>
              </a:spcBef>
              <a:spcAft>
                <a:spcPts val="0"/>
              </a:spcAft>
              <a:buClr>
                <a:schemeClr val="dk1"/>
              </a:buClr>
              <a:buSzPts val="1200"/>
              <a:buChar char="●"/>
            </a:pPr>
            <a:r>
              <a:rPr lang="en-GB" sz="1200">
                <a:solidFill>
                  <a:schemeClr val="dk1"/>
                </a:solidFill>
              </a:rPr>
              <a:t>Licensing Deals – Our patented technology unlocks massive potential for recurring income by licensing to prosthetic manufacturers and tech giants, allowing us to expand without heavy production costs.</a:t>
            </a:r>
            <a:endParaRPr sz="1200">
              <a:solidFill>
                <a:schemeClr val="dk1"/>
              </a:solidFill>
            </a:endParaRPr>
          </a:p>
          <a:p>
            <a:pPr marL="457200" lvl="0" indent="-304800" algn="just" rtl="0">
              <a:lnSpc>
                <a:spcPct val="150000"/>
              </a:lnSpc>
              <a:spcBef>
                <a:spcPts val="0"/>
              </a:spcBef>
              <a:spcAft>
                <a:spcPts val="0"/>
              </a:spcAft>
              <a:buClr>
                <a:schemeClr val="dk1"/>
              </a:buClr>
              <a:buSzPts val="1200"/>
              <a:buChar char="●"/>
            </a:pPr>
            <a:r>
              <a:rPr lang="en-GB" sz="1200">
                <a:solidFill>
                  <a:schemeClr val="dk1"/>
                </a:solidFill>
              </a:rPr>
              <a:t>Subscription Model – Ongoing software updates, premium features, and VR/AR integration create a continuous revenue stream, boosting customer retention and lifetime value.</a:t>
            </a:r>
            <a:endParaRPr sz="1200" b="1">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5"/>
          <p:cNvSpPr txBox="1">
            <a:spLocks noGrp="1"/>
          </p:cNvSpPr>
          <p:nvPr>
            <p:ph type="title"/>
          </p:nvPr>
        </p:nvSpPr>
        <p:spPr>
          <a:xfrm>
            <a:off x="457200" y="-35725"/>
            <a:ext cx="8229600" cy="549900"/>
          </a:xfrm>
          <a:prstGeom prst="rect">
            <a:avLst/>
          </a:prstGeom>
          <a:noFill/>
          <a:ln>
            <a:noFill/>
          </a:ln>
        </p:spPr>
        <p:txBody>
          <a:bodyPr spcFirstLastPara="1" wrap="square" lIns="68575" tIns="34275" rIns="68575" bIns="34275" anchor="ctr" anchorCtr="0">
            <a:normAutofit/>
          </a:bodyPr>
          <a:lstStyle/>
          <a:p>
            <a:pPr marL="0" lvl="0" indent="0" algn="ctr" rtl="0">
              <a:spcBef>
                <a:spcPts val="0"/>
              </a:spcBef>
              <a:spcAft>
                <a:spcPts val="0"/>
              </a:spcAft>
              <a:buNone/>
            </a:pPr>
            <a:r>
              <a:rPr lang="en-GB" sz="2400" b="1">
                <a:solidFill>
                  <a:srgbClr val="727272"/>
                </a:solidFill>
                <a:latin typeface="Arial"/>
                <a:ea typeface="Arial"/>
                <a:cs typeface="Arial"/>
                <a:sym typeface="Arial"/>
              </a:rPr>
              <a:t>Financials</a:t>
            </a:r>
            <a:endParaRPr sz="2400"/>
          </a:p>
        </p:txBody>
      </p:sp>
      <p:sp>
        <p:nvSpPr>
          <p:cNvPr id="192" name="Google Shape;192;p35"/>
          <p:cNvSpPr txBox="1"/>
          <p:nvPr/>
        </p:nvSpPr>
        <p:spPr>
          <a:xfrm>
            <a:off x="176600" y="842925"/>
            <a:ext cx="3075300" cy="1868700"/>
          </a:xfrm>
          <a:prstGeom prst="rect">
            <a:avLst/>
          </a:prstGeom>
          <a:noFill/>
          <a:ln>
            <a:noFill/>
          </a:ln>
        </p:spPr>
        <p:txBody>
          <a:bodyPr spcFirstLastPara="1" wrap="square" lIns="68575" tIns="34275" rIns="68575" bIns="34275" anchor="t" anchorCtr="0">
            <a:spAutoFit/>
          </a:bodyPr>
          <a:lstStyle/>
          <a:p>
            <a:pPr marL="0" lvl="0" indent="0" algn="l" rtl="0">
              <a:lnSpc>
                <a:spcPct val="115000"/>
              </a:lnSpc>
              <a:spcBef>
                <a:spcPts val="1200"/>
              </a:spcBef>
              <a:spcAft>
                <a:spcPts val="0"/>
              </a:spcAft>
              <a:buNone/>
            </a:pPr>
            <a:r>
              <a:rPr lang="en-GB" sz="1100" b="1">
                <a:solidFill>
                  <a:schemeClr val="dk1"/>
                </a:solidFill>
              </a:rPr>
              <a:t>Total Valuation:</a:t>
            </a:r>
            <a:endParaRPr sz="1100" b="1">
              <a:solidFill>
                <a:schemeClr val="dk1"/>
              </a:solidFill>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1 (2025):</a:t>
            </a:r>
            <a:r>
              <a:rPr lang="en-GB" sz="1100">
                <a:solidFill>
                  <a:schemeClr val="dk1"/>
                </a:solidFill>
                <a:latin typeface="Ubuntu"/>
                <a:ea typeface="Ubuntu"/>
                <a:cs typeface="Ubuntu"/>
                <a:sym typeface="Ubuntu"/>
              </a:rPr>
              <a:t> ₹10 lakh – Based on early-stage development and pilot testing.</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2 (2026): </a:t>
            </a:r>
            <a:r>
              <a:rPr lang="en-GB" sz="1100">
                <a:solidFill>
                  <a:schemeClr val="dk1"/>
                </a:solidFill>
                <a:latin typeface="Ubuntu"/>
                <a:ea typeface="Ubuntu"/>
                <a:cs typeface="Ubuntu"/>
                <a:sym typeface="Ubuntu"/>
              </a:rPr>
              <a:t>₹50 lakh – Scaling production and capturing a larger market share.</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1200"/>
              </a:spcAft>
              <a:buNone/>
            </a:pPr>
            <a:r>
              <a:rPr lang="en-GB" sz="1100" b="1">
                <a:solidFill>
                  <a:schemeClr val="dk1"/>
                </a:solidFill>
                <a:latin typeface="Ubuntu"/>
                <a:ea typeface="Ubuntu"/>
                <a:cs typeface="Ubuntu"/>
                <a:sym typeface="Ubuntu"/>
              </a:rPr>
              <a:t>Year 3 (2027):</a:t>
            </a:r>
            <a:r>
              <a:rPr lang="en-GB" sz="1100">
                <a:solidFill>
                  <a:schemeClr val="dk1"/>
                </a:solidFill>
                <a:latin typeface="Ubuntu"/>
                <a:ea typeface="Ubuntu"/>
                <a:cs typeface="Ubuntu"/>
                <a:sym typeface="Ubuntu"/>
              </a:rPr>
              <a:t> ₹2 crore – National expansion and significant revenue growth.</a:t>
            </a:r>
            <a:endParaRPr sz="1500">
              <a:solidFill>
                <a:schemeClr val="dk1"/>
              </a:solidFill>
              <a:latin typeface="Ubuntu"/>
              <a:ea typeface="Ubuntu"/>
              <a:cs typeface="Ubuntu"/>
              <a:sym typeface="Ubuntu"/>
            </a:endParaRPr>
          </a:p>
        </p:txBody>
      </p:sp>
      <p:sp>
        <p:nvSpPr>
          <p:cNvPr id="193" name="Google Shape;193;p35"/>
          <p:cNvSpPr txBox="1">
            <a:spLocks noGrp="1"/>
          </p:cNvSpPr>
          <p:nvPr>
            <p:ph type="sldNum" idx="12"/>
          </p:nvPr>
        </p:nvSpPr>
        <p:spPr>
          <a:xfrm>
            <a:off x="6553200" y="4767265"/>
            <a:ext cx="21336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None/>
            </a:pPr>
            <a:fld id="{00000000-1234-1234-1234-123412341234}" type="slidenum">
              <a:rPr lang="en-GB">
                <a:solidFill>
                  <a:schemeClr val="lt1"/>
                </a:solidFill>
              </a:rPr>
              <a:t>9</a:t>
            </a:fld>
            <a:endParaRPr>
              <a:solidFill>
                <a:schemeClr val="lt1"/>
              </a:solidFill>
            </a:endParaRPr>
          </a:p>
        </p:txBody>
      </p:sp>
      <p:sp>
        <p:nvSpPr>
          <p:cNvPr id="194" name="Google Shape;194;p35"/>
          <p:cNvSpPr txBox="1">
            <a:spLocks noGrp="1"/>
          </p:cNvSpPr>
          <p:nvPr>
            <p:ph type="ftr" idx="11"/>
          </p:nvPr>
        </p:nvSpPr>
        <p:spPr>
          <a:xfrm>
            <a:off x="3486150" y="4767265"/>
            <a:ext cx="2376000" cy="273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a:solidFill>
                  <a:schemeClr val="lt1"/>
                </a:solidFill>
              </a:rPr>
              <a:t>@MoE AICTE- Investor Pitch Deck Template</a:t>
            </a:r>
            <a:endParaRPr>
              <a:solidFill>
                <a:schemeClr val="lt1"/>
              </a:solidFill>
            </a:endParaRPr>
          </a:p>
        </p:txBody>
      </p:sp>
      <p:sp>
        <p:nvSpPr>
          <p:cNvPr id="195" name="Google Shape;195;p35"/>
          <p:cNvSpPr txBox="1"/>
          <p:nvPr/>
        </p:nvSpPr>
        <p:spPr>
          <a:xfrm>
            <a:off x="3268500" y="597125"/>
            <a:ext cx="2790000" cy="2038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latin typeface="Ubuntu"/>
                <a:ea typeface="Ubuntu"/>
                <a:cs typeface="Ubuntu"/>
                <a:sym typeface="Ubuntu"/>
              </a:rPr>
              <a:t>Total Customers:</a:t>
            </a:r>
            <a:endParaRPr sz="1100" b="1">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1 (2025): </a:t>
            </a:r>
            <a:r>
              <a:rPr lang="en-GB" sz="1100">
                <a:solidFill>
                  <a:schemeClr val="dk1"/>
                </a:solidFill>
                <a:latin typeface="Ubuntu"/>
                <a:ea typeface="Ubuntu"/>
                <a:cs typeface="Ubuntu"/>
                <a:sym typeface="Ubuntu"/>
              </a:rPr>
              <a:t>1,000 customers (early adopters and pilot participants).</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2 (2026): </a:t>
            </a:r>
            <a:r>
              <a:rPr lang="en-GB" sz="1100">
                <a:solidFill>
                  <a:schemeClr val="dk1"/>
                </a:solidFill>
                <a:latin typeface="Ubuntu"/>
                <a:ea typeface="Ubuntu"/>
                <a:cs typeface="Ubuntu"/>
                <a:sym typeface="Ubuntu"/>
              </a:rPr>
              <a:t>10,000 customers (expanding to Tier-1 and Tier-2 cities).</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1200"/>
              </a:spcAft>
              <a:buNone/>
            </a:pPr>
            <a:r>
              <a:rPr lang="en-GB" sz="1100" b="1">
                <a:solidFill>
                  <a:schemeClr val="dk1"/>
                </a:solidFill>
                <a:latin typeface="Ubuntu"/>
                <a:ea typeface="Ubuntu"/>
                <a:cs typeface="Ubuntu"/>
                <a:sym typeface="Ubuntu"/>
              </a:rPr>
              <a:t>Year 3 (2027):</a:t>
            </a:r>
            <a:r>
              <a:rPr lang="en-GB" sz="1100">
                <a:solidFill>
                  <a:schemeClr val="dk1"/>
                </a:solidFill>
                <a:latin typeface="Ubuntu"/>
                <a:ea typeface="Ubuntu"/>
                <a:cs typeface="Ubuntu"/>
                <a:sym typeface="Ubuntu"/>
              </a:rPr>
              <a:t> 50,000 customers (national and global reach)</a:t>
            </a:r>
            <a:endParaRPr sz="2400">
              <a:solidFill>
                <a:schemeClr val="dk1"/>
              </a:solidFill>
              <a:latin typeface="Ubuntu"/>
              <a:ea typeface="Ubuntu"/>
              <a:cs typeface="Ubuntu"/>
              <a:sym typeface="Ubuntu"/>
            </a:endParaRPr>
          </a:p>
        </p:txBody>
      </p:sp>
      <p:sp>
        <p:nvSpPr>
          <p:cNvPr id="196" name="Google Shape;196;p35"/>
          <p:cNvSpPr txBox="1"/>
          <p:nvPr/>
        </p:nvSpPr>
        <p:spPr>
          <a:xfrm>
            <a:off x="6060600" y="470350"/>
            <a:ext cx="2790000" cy="216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Total Revenue:</a:t>
            </a:r>
            <a:endParaRPr sz="1100" b="1">
              <a:solidFill>
                <a:schemeClr val="dk1"/>
              </a:solidFill>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1 (2025): </a:t>
            </a:r>
            <a:r>
              <a:rPr lang="en-GB" sz="1100">
                <a:solidFill>
                  <a:schemeClr val="dk1"/>
                </a:solidFill>
                <a:latin typeface="Ubuntu"/>
                <a:ea typeface="Ubuntu"/>
                <a:cs typeface="Ubuntu"/>
                <a:sym typeface="Ubuntu"/>
              </a:rPr>
              <a:t>₹15 lakh – Generated through pilot programs and initial sales.</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2 (2026): </a:t>
            </a:r>
            <a:r>
              <a:rPr lang="en-GB" sz="1100">
                <a:solidFill>
                  <a:schemeClr val="dk1"/>
                </a:solidFill>
                <a:latin typeface="Ubuntu"/>
                <a:ea typeface="Ubuntu"/>
                <a:cs typeface="Ubuntu"/>
                <a:sym typeface="Ubuntu"/>
              </a:rPr>
              <a:t>₹75 lakh – Growth driven by partnerships and targeted marketing.</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3 (2027): </a:t>
            </a:r>
            <a:r>
              <a:rPr lang="en-GB" sz="1100">
                <a:solidFill>
                  <a:schemeClr val="dk1"/>
                </a:solidFill>
                <a:latin typeface="Ubuntu"/>
                <a:ea typeface="Ubuntu"/>
                <a:cs typeface="Ubuntu"/>
                <a:sym typeface="Ubuntu"/>
              </a:rPr>
              <a:t>₹3 crore – Sustained by scaling production and entering global markets.</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1200"/>
              </a:spcAft>
              <a:buNone/>
            </a:pPr>
            <a:endParaRPr sz="1100" b="1">
              <a:solidFill>
                <a:schemeClr val="dk1"/>
              </a:solidFill>
              <a:latin typeface="Ubuntu"/>
              <a:ea typeface="Ubuntu"/>
              <a:cs typeface="Ubuntu"/>
              <a:sym typeface="Ubuntu"/>
            </a:endParaRPr>
          </a:p>
        </p:txBody>
      </p:sp>
      <p:sp>
        <p:nvSpPr>
          <p:cNvPr id="197" name="Google Shape;197;p35"/>
          <p:cNvSpPr txBox="1"/>
          <p:nvPr/>
        </p:nvSpPr>
        <p:spPr>
          <a:xfrm>
            <a:off x="118100" y="2635425"/>
            <a:ext cx="4139100" cy="216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latin typeface="Ubuntu"/>
                <a:ea typeface="Ubuntu"/>
                <a:cs typeface="Ubuntu"/>
                <a:sym typeface="Ubuntu"/>
              </a:rPr>
              <a:t>Total Expenses:</a:t>
            </a:r>
            <a:endParaRPr sz="1100" b="1">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1 (2025): </a:t>
            </a:r>
            <a:r>
              <a:rPr lang="en-GB" sz="1100">
                <a:solidFill>
                  <a:schemeClr val="dk1"/>
                </a:solidFill>
                <a:latin typeface="Ubuntu"/>
                <a:ea typeface="Ubuntu"/>
                <a:cs typeface="Ubuntu"/>
                <a:sym typeface="Ubuntu"/>
              </a:rPr>
              <a:t>₹12 lakh – Primarily R&amp;D, prototype refinement, and marketing.</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2 (2026):</a:t>
            </a:r>
            <a:r>
              <a:rPr lang="en-GB" sz="1100">
                <a:solidFill>
                  <a:schemeClr val="dk1"/>
                </a:solidFill>
                <a:latin typeface="Ubuntu"/>
                <a:ea typeface="Ubuntu"/>
                <a:cs typeface="Ubuntu"/>
                <a:sym typeface="Ubuntu"/>
              </a:rPr>
              <a:t> ₹50 lakh – Increased production, staffing, and marketing.</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1200"/>
              </a:spcAft>
              <a:buNone/>
            </a:pPr>
            <a:r>
              <a:rPr lang="en-GB" sz="1100" b="1">
                <a:solidFill>
                  <a:schemeClr val="dk1"/>
                </a:solidFill>
                <a:latin typeface="Ubuntu"/>
                <a:ea typeface="Ubuntu"/>
                <a:cs typeface="Ubuntu"/>
                <a:sym typeface="Ubuntu"/>
              </a:rPr>
              <a:t>Year 3 (2027): </a:t>
            </a:r>
            <a:r>
              <a:rPr lang="en-GB" sz="1100">
                <a:solidFill>
                  <a:schemeClr val="dk1"/>
                </a:solidFill>
                <a:latin typeface="Ubuntu"/>
                <a:ea typeface="Ubuntu"/>
                <a:cs typeface="Ubuntu"/>
                <a:sym typeface="Ubuntu"/>
              </a:rPr>
              <a:t>₹1.5 crore – Focus on large-scale manufacturing and partnerships.</a:t>
            </a:r>
            <a:endParaRPr sz="2400">
              <a:solidFill>
                <a:schemeClr val="dk1"/>
              </a:solidFill>
              <a:latin typeface="Ubuntu"/>
              <a:ea typeface="Ubuntu"/>
              <a:cs typeface="Ubuntu"/>
              <a:sym typeface="Ubuntu"/>
            </a:endParaRPr>
          </a:p>
        </p:txBody>
      </p:sp>
      <p:sp>
        <p:nvSpPr>
          <p:cNvPr id="198" name="Google Shape;198;p35"/>
          <p:cNvSpPr txBox="1"/>
          <p:nvPr/>
        </p:nvSpPr>
        <p:spPr>
          <a:xfrm>
            <a:off x="4509625" y="2857500"/>
            <a:ext cx="4408500" cy="186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latin typeface="Ubuntu"/>
                <a:ea typeface="Ubuntu"/>
                <a:cs typeface="Ubuntu"/>
                <a:sym typeface="Ubuntu"/>
              </a:rPr>
              <a:t>EBITDA (Earnings Before Interest, Taxes, Depreciation, and Amortization):</a:t>
            </a:r>
            <a:endParaRPr sz="1100" b="1">
              <a:solidFill>
                <a:schemeClr val="dk1"/>
              </a:solidFill>
              <a:latin typeface="Ubuntu"/>
              <a:ea typeface="Ubuntu"/>
              <a:cs typeface="Ubuntu"/>
              <a:sym typeface="Ubuntu"/>
            </a:endParaRPr>
          </a:p>
          <a:p>
            <a:pPr marL="0" lvl="0" indent="0" algn="l" rtl="0">
              <a:lnSpc>
                <a:spcPct val="115000"/>
              </a:lnSpc>
              <a:spcBef>
                <a:spcPts val="1200"/>
              </a:spcBef>
              <a:spcAft>
                <a:spcPts val="0"/>
              </a:spcAft>
              <a:buNone/>
            </a:pPr>
            <a:r>
              <a:rPr lang="en-GB" sz="1100" b="1">
                <a:solidFill>
                  <a:schemeClr val="dk1"/>
                </a:solidFill>
                <a:latin typeface="Ubuntu"/>
                <a:ea typeface="Ubuntu"/>
                <a:cs typeface="Ubuntu"/>
                <a:sym typeface="Ubuntu"/>
              </a:rPr>
              <a:t>Year 1 (2025): </a:t>
            </a:r>
            <a:r>
              <a:rPr lang="en-GB" sz="1100">
                <a:solidFill>
                  <a:schemeClr val="dk1"/>
                </a:solidFill>
                <a:latin typeface="Ubuntu"/>
                <a:ea typeface="Ubuntu"/>
                <a:cs typeface="Ubuntu"/>
                <a:sym typeface="Ubuntu"/>
              </a:rPr>
              <a:t>₹3 lakh – Early breakeven through cost control and initial sales.</a:t>
            </a:r>
            <a:endParaRPr sz="1100">
              <a:solidFill>
                <a:schemeClr val="dk1"/>
              </a:solidFill>
              <a:latin typeface="Ubuntu"/>
              <a:ea typeface="Ubuntu"/>
              <a:cs typeface="Ubuntu"/>
              <a:sym typeface="Ubuntu"/>
            </a:endParaRPr>
          </a:p>
          <a:p>
            <a:pPr marL="0" lvl="0" indent="0" algn="l" rtl="0">
              <a:lnSpc>
                <a:spcPct val="115000"/>
              </a:lnSpc>
              <a:spcBef>
                <a:spcPts val="1200"/>
              </a:spcBef>
              <a:spcAft>
                <a:spcPts val="1200"/>
              </a:spcAft>
              <a:buNone/>
            </a:pPr>
            <a:r>
              <a:rPr lang="en-GB" sz="1100" b="1">
                <a:solidFill>
                  <a:schemeClr val="dk1"/>
                </a:solidFill>
                <a:latin typeface="Ubuntu"/>
                <a:ea typeface="Ubuntu"/>
                <a:cs typeface="Ubuntu"/>
                <a:sym typeface="Ubuntu"/>
              </a:rPr>
              <a:t>Year 2 (2026): </a:t>
            </a:r>
            <a:r>
              <a:rPr lang="en-GB" sz="1100">
                <a:solidFill>
                  <a:schemeClr val="dk1"/>
                </a:solidFill>
                <a:latin typeface="Ubuntu"/>
                <a:ea typeface="Ubuntu"/>
                <a:cs typeface="Ubuntu"/>
                <a:sym typeface="Ubuntu"/>
              </a:rPr>
              <a:t>₹25 lakh – Significant profitability with increased market penetration..</a:t>
            </a:r>
            <a:endParaRPr sz="2400">
              <a:solidFill>
                <a:schemeClr val="dk1"/>
              </a:solidFill>
              <a:latin typeface="Ubuntu"/>
              <a:ea typeface="Ubuntu"/>
              <a:cs typeface="Ubuntu"/>
              <a:sym typeface="Ubuntu"/>
            </a:endParaRPr>
          </a:p>
        </p:txBody>
      </p:sp>
      <p:pic>
        <p:nvPicPr>
          <p:cNvPr id="199" name="Google Shape;199;p35"/>
          <p:cNvPicPr preferRelativeResize="0"/>
          <p:nvPr/>
        </p:nvPicPr>
        <p:blipFill>
          <a:blip r:embed="rId3">
            <a:alphaModFix/>
          </a:blip>
          <a:stretch>
            <a:fillRect/>
          </a:stretch>
        </p:blipFill>
        <p:spPr>
          <a:xfrm>
            <a:off x="209725" y="88625"/>
            <a:ext cx="739375" cy="7393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1266</Words>
  <Application>Microsoft Office PowerPoint</Application>
  <PresentationFormat>On-screen Show (16:9)</PresentationFormat>
  <Paragraphs>103</Paragraphs>
  <Slides>11</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Montserrat</vt:lpstr>
      <vt:lpstr>Montserrat SemiBold</vt:lpstr>
      <vt:lpstr>Arial</vt:lpstr>
      <vt:lpstr>Times New Roman</vt:lpstr>
      <vt:lpstr>Ubuntu</vt:lpstr>
      <vt:lpstr>Oswald</vt:lpstr>
      <vt:lpstr>Calibri</vt:lpstr>
      <vt:lpstr>Ubuntu Medium</vt:lpstr>
      <vt:lpstr>Simple Light</vt:lpstr>
      <vt:lpstr>Simple Light</vt:lpstr>
      <vt:lpstr>PowerPoint Presentation</vt:lpstr>
      <vt:lpstr>PowerPoint Presentation</vt:lpstr>
      <vt:lpstr>PowerPoint Presentation</vt:lpstr>
      <vt:lpstr>PowerPoint Presentation</vt:lpstr>
      <vt:lpstr>PowerPoint Presentation</vt:lpstr>
      <vt:lpstr>Market Opportunity</vt:lpstr>
      <vt:lpstr>Go to Market Strategy (GTM)</vt:lpstr>
      <vt:lpstr>PowerPoint Presentation</vt:lpstr>
      <vt:lpstr>Financials</vt:lpstr>
      <vt:lpstr>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SANCHIT GUPTA</dc:creator>
  <cp:lastModifiedBy>SANCHIT GUPTA</cp:lastModifiedBy>
  <cp:revision>3</cp:revision>
  <dcterms:modified xsi:type="dcterms:W3CDTF">2025-03-24T17:09:36Z</dcterms:modified>
</cp:coreProperties>
</file>